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438" r:id="rId3"/>
    <p:sldId id="441" r:id="rId4"/>
    <p:sldId id="442" r:id="rId5"/>
    <p:sldId id="439" r:id="rId6"/>
    <p:sldId id="286" r:id="rId7"/>
    <p:sldId id="290" r:id="rId8"/>
    <p:sldId id="291" r:id="rId9"/>
    <p:sldId id="405" r:id="rId10"/>
    <p:sldId id="321" r:id="rId11"/>
    <p:sldId id="264" r:id="rId12"/>
    <p:sldId id="268" r:id="rId13"/>
    <p:sldId id="269" r:id="rId14"/>
    <p:sldId id="316" r:id="rId15"/>
    <p:sldId id="318" r:id="rId16"/>
    <p:sldId id="320" r:id="rId17"/>
    <p:sldId id="331" r:id="rId18"/>
    <p:sldId id="408" r:id="rId19"/>
    <p:sldId id="409" r:id="rId20"/>
    <p:sldId id="410" r:id="rId21"/>
    <p:sldId id="411" r:id="rId22"/>
    <p:sldId id="412" r:id="rId23"/>
    <p:sldId id="414" r:id="rId24"/>
    <p:sldId id="415" r:id="rId25"/>
    <p:sldId id="416" r:id="rId26"/>
    <p:sldId id="433" r:id="rId27"/>
    <p:sldId id="434" r:id="rId28"/>
    <p:sldId id="435" r:id="rId29"/>
    <p:sldId id="419" r:id="rId30"/>
    <p:sldId id="437" r:id="rId31"/>
    <p:sldId id="421" r:id="rId32"/>
    <p:sldId id="443" r:id="rId33"/>
    <p:sldId id="444" r:id="rId34"/>
    <p:sldId id="445" r:id="rId35"/>
    <p:sldId id="447" r:id="rId36"/>
    <p:sldId id="448" r:id="rId37"/>
    <p:sldId id="43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76097D-5037-024C-A211-5C2CC3CCDD53}">
          <p14:sldIdLst>
            <p14:sldId id="256"/>
            <p14:sldId id="438"/>
            <p14:sldId id="441"/>
            <p14:sldId id="442"/>
            <p14:sldId id="439"/>
            <p14:sldId id="286"/>
            <p14:sldId id="290"/>
            <p14:sldId id="291"/>
            <p14:sldId id="405"/>
            <p14:sldId id="321"/>
            <p14:sldId id="264"/>
            <p14:sldId id="268"/>
            <p14:sldId id="269"/>
            <p14:sldId id="316"/>
            <p14:sldId id="318"/>
            <p14:sldId id="320"/>
            <p14:sldId id="331"/>
            <p14:sldId id="408"/>
            <p14:sldId id="409"/>
            <p14:sldId id="410"/>
            <p14:sldId id="411"/>
            <p14:sldId id="412"/>
            <p14:sldId id="414"/>
            <p14:sldId id="415"/>
            <p14:sldId id="416"/>
            <p14:sldId id="433"/>
            <p14:sldId id="434"/>
            <p14:sldId id="435"/>
            <p14:sldId id="419"/>
            <p14:sldId id="437"/>
            <p14:sldId id="421"/>
            <p14:sldId id="443"/>
            <p14:sldId id="444"/>
            <p14:sldId id="445"/>
            <p14:sldId id="447"/>
            <p14:sldId id="448"/>
            <p14:sldId id="43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89"/>
    <p:restoredTop sz="94617"/>
  </p:normalViewPr>
  <p:slideViewPr>
    <p:cSldViewPr snapToGrid="0" snapToObjects="1">
      <p:cViewPr>
        <p:scale>
          <a:sx n="66" d="100"/>
          <a:sy n="66" d="100"/>
        </p:scale>
        <p:origin x="221" y="1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D55A0-30FA-D748-8B69-6A06275B3F9F}" type="datetimeFigureOut">
              <a:rPr lang="en-US" smtClean="0"/>
              <a:pPr/>
              <a:t>2016-09-15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B322E6-922D-D545-A474-E749BCA338D7}" type="slidenum">
              <a:rPr lang="en-US" smtClean="0"/>
              <a:pPr/>
              <a:t>‹#›</a:t>
            </a:fld>
            <a:endParaRPr lang="en-US"/>
          </a:p>
        </p:txBody>
      </p:sp>
    </p:spTree>
    <p:extLst>
      <p:ext uri="{BB962C8B-B14F-4D97-AF65-F5344CB8AC3E}">
        <p14:creationId xmlns:p14="http://schemas.microsoft.com/office/powerpoint/2010/main" val="619212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22E6-922D-D545-A474-E749BCA338D7}" type="slidenum">
              <a:rPr lang="en-US" smtClean="0"/>
              <a:pPr/>
              <a:t>1</a:t>
            </a:fld>
            <a:endParaRPr lang="en-US"/>
          </a:p>
        </p:txBody>
      </p:sp>
    </p:spTree>
    <p:extLst>
      <p:ext uri="{BB962C8B-B14F-4D97-AF65-F5344CB8AC3E}">
        <p14:creationId xmlns:p14="http://schemas.microsoft.com/office/powerpoint/2010/main" val="3911317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smtClean="0"/>
          </a:p>
          <a:p>
            <a:pPr marL="0" indent="0">
              <a:buNone/>
            </a:pPr>
            <a:r>
              <a:rPr lang="en-US" sz="1400" dirty="0" smtClean="0"/>
              <a:t>Patient: </a:t>
            </a:r>
            <a:r>
              <a:rPr lang="en-US" sz="1200" dirty="0" smtClean="0"/>
              <a:t>younger, higher socioeconomic status, poorer health status</a:t>
            </a:r>
          </a:p>
          <a:p>
            <a:endParaRPr lang="en-US" dirty="0"/>
          </a:p>
        </p:txBody>
      </p:sp>
      <p:sp>
        <p:nvSpPr>
          <p:cNvPr id="4" name="Slide Number Placeholder 3"/>
          <p:cNvSpPr>
            <a:spLocks noGrp="1"/>
          </p:cNvSpPr>
          <p:nvPr>
            <p:ph type="sldNum" sz="quarter" idx="10"/>
          </p:nvPr>
        </p:nvSpPr>
        <p:spPr/>
        <p:txBody>
          <a:bodyPr/>
          <a:lstStyle/>
          <a:p>
            <a:fld id="{57B322E6-922D-D545-A474-E749BCA338D7}" type="slidenum">
              <a:rPr lang="en-US" smtClean="0"/>
              <a:pPr/>
              <a:t>15</a:t>
            </a:fld>
            <a:endParaRPr lang="en-US"/>
          </a:p>
        </p:txBody>
      </p:sp>
    </p:spTree>
    <p:extLst>
      <p:ext uri="{BB962C8B-B14F-4D97-AF65-F5344CB8AC3E}">
        <p14:creationId xmlns:p14="http://schemas.microsoft.com/office/powerpoint/2010/main" val="1374736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914400"/>
            <a:r>
              <a:rPr lang="en-US" dirty="0">
                <a:latin typeface="Calibri" charset="0"/>
                <a:ea typeface="ヒラギノ角ゴ Pro W3" charset="0"/>
                <a:cs typeface="ヒラギノ角ゴ Pro W3" charset="0"/>
              </a:rPr>
              <a:t>Of or relating to a holding of something in trust for another: </a:t>
            </a:r>
            <a:r>
              <a:rPr lang="en-US" i="1" dirty="0">
                <a:latin typeface="Calibri" charset="0"/>
                <a:ea typeface="ヒラギノ角ゴ Pro W3" charset="0"/>
                <a:cs typeface="ヒラギノ角ゴ Pro W3" charset="0"/>
              </a:rPr>
              <a:t>a fiduciary heir; a fiduciary contract.</a:t>
            </a:r>
            <a:r>
              <a:rPr lang="en-US" dirty="0">
                <a:latin typeface="Calibri" charset="0"/>
                <a:ea typeface="ヒラギノ角ゴ Pro W3" charset="0"/>
                <a:cs typeface="ヒラギノ角ゴ Pro W3" charset="0"/>
              </a:rPr>
              <a:t> </a:t>
            </a:r>
          </a:p>
          <a:p>
            <a:pPr marL="228600" indent="-228600" defTabSz="914400"/>
            <a:r>
              <a:rPr lang="en-US" dirty="0">
                <a:latin typeface="Calibri" charset="0"/>
                <a:ea typeface="ヒラギノ角ゴ Pro W3" charset="0"/>
                <a:cs typeface="ヒラギノ角ゴ Pro W3" charset="0"/>
              </a:rPr>
              <a:t>Of or being a trustee or trusteeship. </a:t>
            </a:r>
          </a:p>
          <a:p>
            <a:pPr marL="228600" indent="-228600" defTabSz="914400"/>
            <a:r>
              <a:rPr lang="en-US" dirty="0">
                <a:latin typeface="Calibri" charset="0"/>
                <a:ea typeface="ヒラギノ角ゴ Pro W3" charset="0"/>
                <a:cs typeface="ヒラギノ角ゴ Pro W3" charset="0"/>
              </a:rPr>
              <a:t>Held in trust. </a:t>
            </a:r>
            <a:endParaRPr lang="en-US" dirty="0" smtClean="0">
              <a:latin typeface="Calibri" charset="0"/>
              <a:ea typeface="ヒラギノ角ゴ Pro W3" charset="0"/>
              <a:cs typeface="ヒラギノ角ゴ Pro W3" charset="0"/>
            </a:endParaRPr>
          </a:p>
          <a:p>
            <a:pPr marL="228600" indent="-228600" defTabSz="914400"/>
            <a:endParaRPr lang="en-US" dirty="0" smtClean="0">
              <a:latin typeface="Calibri" charset="0"/>
              <a:ea typeface="ヒラギノ角ゴ Pro W3" charset="0"/>
              <a:cs typeface="ヒラギノ角ゴ Pro W3" charset="0"/>
            </a:endParaRPr>
          </a:p>
          <a:p>
            <a:pPr marL="228600" indent="-228600" defTabSz="914400"/>
            <a:r>
              <a:rPr lang="en-US" dirty="0" smtClean="0">
                <a:latin typeface="Calibri" charset="0"/>
                <a:ea typeface="ヒラギノ角ゴ Pro W3" charset="0"/>
                <a:cs typeface="ヒラギノ角ゴ Pro W3" charset="0"/>
              </a:rPr>
              <a:t>Influenced</a:t>
            </a:r>
            <a:r>
              <a:rPr lang="en-US" baseline="0" dirty="0" smtClean="0">
                <a:latin typeface="Calibri" charset="0"/>
                <a:ea typeface="ヒラギノ角ゴ Pro W3" charset="0"/>
                <a:cs typeface="ヒラギノ角ゴ Pro W3" charset="0"/>
              </a:rPr>
              <a:t> (not influence)</a:t>
            </a:r>
          </a:p>
          <a:p>
            <a:pPr marL="228600" indent="-228600" defTabSz="914400"/>
            <a:endParaRPr lang="en-US" baseline="0" dirty="0" smtClean="0">
              <a:latin typeface="Calibri" charset="0"/>
              <a:ea typeface="ヒラギノ角ゴ Pro W3" charset="0"/>
              <a:cs typeface="ヒラギノ角ゴ Pro W3" charset="0"/>
            </a:endParaRPr>
          </a:p>
          <a:p>
            <a:pPr marL="228600" indent="-228600" defTabSz="914400"/>
            <a:endParaRPr lang="en-US" dirty="0">
              <a:latin typeface="Calibri" charset="0"/>
              <a:ea typeface="ヒラギノ角ゴ Pro W3" charset="0"/>
              <a:cs typeface="ヒラギノ角ゴ Pro W3" charset="0"/>
            </a:endParaRPr>
          </a:p>
          <a:p>
            <a:pPr marL="228600" indent="-228600" defTabSz="914400"/>
            <a:endParaRPr lang="en-US" dirty="0">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32186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endorsed by AFMC-</a:t>
            </a:r>
            <a:r>
              <a:rPr lang="en-US" dirty="0" smtClean="0">
                <a:latin typeface="Calibri" charset="0"/>
                <a:ea typeface="ヒラギノ角ゴ Pro W3" charset="0"/>
                <a:cs typeface="ヒラギノ角ゴ Pro W3" charset="0"/>
              </a:rPr>
              <a:t>Association of Faculties of Medicine of Canada)</a:t>
            </a:r>
            <a:endParaRPr lang="en-US" dirty="0"/>
          </a:p>
        </p:txBody>
      </p:sp>
      <p:sp>
        <p:nvSpPr>
          <p:cNvPr id="4" name="Slide Number Placeholder 3"/>
          <p:cNvSpPr>
            <a:spLocks noGrp="1"/>
          </p:cNvSpPr>
          <p:nvPr>
            <p:ph type="sldNum" sz="quarter" idx="10"/>
          </p:nvPr>
        </p:nvSpPr>
        <p:spPr/>
        <p:txBody>
          <a:bodyPr/>
          <a:lstStyle/>
          <a:p>
            <a:fld id="{57B322E6-922D-D545-A474-E749BCA338D7}" type="slidenum">
              <a:rPr lang="en-US" smtClean="0"/>
              <a:pPr/>
              <a:t>22</a:t>
            </a:fld>
            <a:endParaRPr lang="en-US"/>
          </a:p>
        </p:txBody>
      </p:sp>
    </p:spTree>
    <p:extLst>
      <p:ext uri="{BB962C8B-B14F-4D97-AF65-F5344CB8AC3E}">
        <p14:creationId xmlns:p14="http://schemas.microsoft.com/office/powerpoint/2010/main" val="1080339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22E6-922D-D545-A474-E749BCA338D7}" type="slidenum">
              <a:rPr lang="en-US" smtClean="0"/>
              <a:pPr/>
              <a:t>26</a:t>
            </a:fld>
            <a:endParaRPr lang="en-US"/>
          </a:p>
        </p:txBody>
      </p:sp>
    </p:spTree>
    <p:extLst>
      <p:ext uri="{BB962C8B-B14F-4D97-AF65-F5344CB8AC3E}">
        <p14:creationId xmlns:p14="http://schemas.microsoft.com/office/powerpoint/2010/main" val="56438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22E6-922D-D545-A474-E749BCA338D7}" type="slidenum">
              <a:rPr lang="en-US" smtClean="0"/>
              <a:pPr/>
              <a:t>3</a:t>
            </a:fld>
            <a:endParaRPr lang="en-US"/>
          </a:p>
        </p:txBody>
      </p:sp>
    </p:spTree>
    <p:extLst>
      <p:ext uri="{BB962C8B-B14F-4D97-AF65-F5344CB8AC3E}">
        <p14:creationId xmlns:p14="http://schemas.microsoft.com/office/powerpoint/2010/main" val="55323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Disclosure slide;</a:t>
            </a:r>
            <a:r>
              <a:rPr lang="en-US" baseline="0" dirty="0" smtClean="0"/>
              <a:t> Generic; off-label; evaluation forms</a:t>
            </a:r>
            <a:endParaRPr lang="en-US" dirty="0" smtClean="0"/>
          </a:p>
        </p:txBody>
      </p:sp>
      <p:sp>
        <p:nvSpPr>
          <p:cNvPr id="4" name="Slide Number Placeholder 3"/>
          <p:cNvSpPr>
            <a:spLocks noGrp="1"/>
          </p:cNvSpPr>
          <p:nvPr>
            <p:ph type="sldNum" sz="quarter" idx="10"/>
          </p:nvPr>
        </p:nvSpPr>
        <p:spPr/>
        <p:txBody>
          <a:bodyPr/>
          <a:lstStyle/>
          <a:p>
            <a:fld id="{57B322E6-922D-D545-A474-E749BCA338D7}" type="slidenum">
              <a:rPr lang="en-US" smtClean="0"/>
              <a:pPr/>
              <a:t>5</a:t>
            </a:fld>
            <a:endParaRPr lang="en-US"/>
          </a:p>
        </p:txBody>
      </p:sp>
    </p:spTree>
    <p:extLst>
      <p:ext uri="{BB962C8B-B14F-4D97-AF65-F5344CB8AC3E}">
        <p14:creationId xmlns:p14="http://schemas.microsoft.com/office/powerpoint/2010/main" val="176454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22E6-922D-D545-A474-E749BCA338D7}" type="slidenum">
              <a:rPr lang="en-US" smtClean="0"/>
              <a:pPr/>
              <a:t>7</a:t>
            </a:fld>
            <a:endParaRPr lang="en-US"/>
          </a:p>
        </p:txBody>
      </p:sp>
    </p:spTree>
    <p:extLst>
      <p:ext uri="{BB962C8B-B14F-4D97-AF65-F5344CB8AC3E}">
        <p14:creationId xmlns:p14="http://schemas.microsoft.com/office/powerpoint/2010/main" val="3942816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22E6-922D-D545-A474-E749BCA338D7}" type="slidenum">
              <a:rPr lang="en-US" smtClean="0"/>
              <a:pPr/>
              <a:t>8</a:t>
            </a:fld>
            <a:endParaRPr lang="en-US"/>
          </a:p>
        </p:txBody>
      </p:sp>
    </p:spTree>
    <p:extLst>
      <p:ext uri="{BB962C8B-B14F-4D97-AF65-F5344CB8AC3E}">
        <p14:creationId xmlns:p14="http://schemas.microsoft.com/office/powerpoint/2010/main" val="374513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 reference for this</a:t>
            </a:r>
            <a:endParaRPr lang="en-US" dirty="0"/>
          </a:p>
        </p:txBody>
      </p:sp>
      <p:sp>
        <p:nvSpPr>
          <p:cNvPr id="4" name="Slide Number Placeholder 3"/>
          <p:cNvSpPr>
            <a:spLocks noGrp="1"/>
          </p:cNvSpPr>
          <p:nvPr>
            <p:ph type="sldNum" sz="quarter" idx="10"/>
          </p:nvPr>
        </p:nvSpPr>
        <p:spPr/>
        <p:txBody>
          <a:bodyPr/>
          <a:lstStyle/>
          <a:p>
            <a:fld id="{57B322E6-922D-D545-A474-E749BCA338D7}" type="slidenum">
              <a:rPr lang="en-US" smtClean="0"/>
              <a:pPr/>
              <a:t>10</a:t>
            </a:fld>
            <a:endParaRPr lang="en-US"/>
          </a:p>
        </p:txBody>
      </p:sp>
    </p:spTree>
    <p:extLst>
      <p:ext uri="{BB962C8B-B14F-4D97-AF65-F5344CB8AC3E}">
        <p14:creationId xmlns:p14="http://schemas.microsoft.com/office/powerpoint/2010/main" val="3355914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22E6-922D-D545-A474-E749BCA338D7}" type="slidenum">
              <a:rPr lang="en-US" smtClean="0"/>
              <a:pPr/>
              <a:t>12</a:t>
            </a:fld>
            <a:endParaRPr lang="en-US"/>
          </a:p>
        </p:txBody>
      </p:sp>
    </p:spTree>
    <p:extLst>
      <p:ext uri="{BB962C8B-B14F-4D97-AF65-F5344CB8AC3E}">
        <p14:creationId xmlns:p14="http://schemas.microsoft.com/office/powerpoint/2010/main" val="167702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 on behaviour</a:t>
            </a:r>
            <a:endParaRPr lang="en-US" dirty="0"/>
          </a:p>
        </p:txBody>
      </p:sp>
      <p:sp>
        <p:nvSpPr>
          <p:cNvPr id="4" name="Slide Number Placeholder 3"/>
          <p:cNvSpPr>
            <a:spLocks noGrp="1"/>
          </p:cNvSpPr>
          <p:nvPr>
            <p:ph type="sldNum" sz="quarter" idx="10"/>
          </p:nvPr>
        </p:nvSpPr>
        <p:spPr/>
        <p:txBody>
          <a:bodyPr/>
          <a:lstStyle/>
          <a:p>
            <a:fld id="{57B322E6-922D-D545-A474-E749BCA338D7}" type="slidenum">
              <a:rPr lang="en-US" smtClean="0"/>
              <a:pPr/>
              <a:t>13</a:t>
            </a:fld>
            <a:endParaRPr lang="en-US"/>
          </a:p>
        </p:txBody>
      </p:sp>
    </p:spTree>
    <p:extLst>
      <p:ext uri="{BB962C8B-B14F-4D97-AF65-F5344CB8AC3E}">
        <p14:creationId xmlns:p14="http://schemas.microsoft.com/office/powerpoint/2010/main" val="3834112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it is also possible that physicians who prescribe larger quantities, more expensively or less appropriately may allow themselves to be exposed to, or attract, more promotional information.</a:t>
            </a:r>
          </a:p>
          <a:p>
            <a:r>
              <a:rPr lang="en-US" sz="1200" b="0" i="0" u="none" strike="noStrike" kern="1200" baseline="0" dirty="0" smtClean="0">
                <a:solidFill>
                  <a:schemeClr val="tx1"/>
                </a:solidFill>
                <a:latin typeface="+mn-lt"/>
                <a:ea typeface="+mn-ea"/>
                <a:cs typeface="+mn-cs"/>
              </a:rPr>
              <a:t>Given the controversial nature of this topic, there are many</a:t>
            </a:r>
          </a:p>
          <a:p>
            <a:r>
              <a:rPr lang="en-US" sz="1200" b="0" i="0" u="none" strike="noStrike" kern="1200" baseline="0" dirty="0" smtClean="0">
                <a:solidFill>
                  <a:schemeClr val="tx1"/>
                </a:solidFill>
                <a:latin typeface="+mn-lt"/>
                <a:ea typeface="+mn-ea"/>
                <a:cs typeface="+mn-cs"/>
              </a:rPr>
              <a:t>reasons why the studies could be biased overall in either direction.</a:t>
            </a:r>
          </a:p>
          <a:p>
            <a:r>
              <a:rPr lang="en-US" sz="1200" b="0" i="0" u="none" strike="noStrike" kern="1200" baseline="0" dirty="0" smtClean="0">
                <a:solidFill>
                  <a:schemeClr val="tx1"/>
                </a:solidFill>
                <a:latin typeface="+mn-lt"/>
                <a:ea typeface="+mn-ea"/>
                <a:cs typeface="+mn-cs"/>
              </a:rPr>
              <a:t>Authors may have produced results consistent with their</a:t>
            </a:r>
          </a:p>
          <a:p>
            <a:r>
              <a:rPr lang="en-US" sz="1200" b="0" i="0" u="none" strike="noStrike" kern="1200" baseline="0" dirty="0" smtClean="0">
                <a:solidFill>
                  <a:schemeClr val="tx1"/>
                </a:solidFill>
                <a:latin typeface="+mn-lt"/>
                <a:ea typeface="+mn-ea"/>
                <a:cs typeface="+mn-cs"/>
              </a:rPr>
              <a:t>ideological bias. Also reciprocal obligation to funders who</a:t>
            </a:r>
          </a:p>
          <a:p>
            <a:r>
              <a:rPr lang="en-US" sz="1200" b="0" i="0" u="none" strike="noStrike" kern="1200" baseline="0" dirty="0" smtClean="0">
                <a:solidFill>
                  <a:schemeClr val="tx1"/>
                </a:solidFill>
                <a:latin typeface="+mn-lt"/>
                <a:ea typeface="+mn-ea"/>
                <a:cs typeface="+mn-cs"/>
              </a:rPr>
              <a:t>preferred certain results may have lead to bias with or without</a:t>
            </a:r>
          </a:p>
          <a:p>
            <a:r>
              <a:rPr lang="en-US" sz="1200" b="0" i="0" u="none" strike="noStrike" kern="1200" baseline="0" dirty="0" smtClean="0">
                <a:solidFill>
                  <a:schemeClr val="tx1"/>
                </a:solidFill>
                <a:latin typeface="+mn-lt"/>
                <a:ea typeface="+mn-ea"/>
                <a:cs typeface="+mn-cs"/>
              </a:rPr>
              <a:t>conscious awareness. Publication and outcome reporting bias may</a:t>
            </a:r>
          </a:p>
          <a:p>
            <a:r>
              <a:rPr lang="en-US" sz="1200" b="0" i="0" u="none" strike="noStrike" kern="1200" baseline="0" dirty="0" smtClean="0">
                <a:solidFill>
                  <a:schemeClr val="tx1"/>
                </a:solidFill>
                <a:latin typeface="+mn-lt"/>
                <a:ea typeface="+mn-ea"/>
                <a:cs typeface="+mn-cs"/>
              </a:rPr>
              <a:t>have led to underrepresentation of negative, positive, uninteresting,</a:t>
            </a:r>
          </a:p>
          <a:p>
            <a:r>
              <a:rPr lang="en-US" sz="1200" b="0" i="0" u="none" strike="noStrike" kern="1200" baseline="0" dirty="0" smtClean="0">
                <a:solidFill>
                  <a:schemeClr val="tx1"/>
                </a:solidFill>
                <a:latin typeface="+mn-lt"/>
                <a:ea typeface="+mn-ea"/>
                <a:cs typeface="+mn-cs"/>
              </a:rPr>
              <a:t>or unwanted findings.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don’t add up to 100%</a:t>
            </a:r>
            <a:endParaRPr lang="en-US" dirty="0"/>
          </a:p>
        </p:txBody>
      </p:sp>
      <p:sp>
        <p:nvSpPr>
          <p:cNvPr id="4" name="Slide Number Placeholder 3"/>
          <p:cNvSpPr>
            <a:spLocks noGrp="1"/>
          </p:cNvSpPr>
          <p:nvPr>
            <p:ph type="sldNum" sz="quarter" idx="10"/>
          </p:nvPr>
        </p:nvSpPr>
        <p:spPr/>
        <p:txBody>
          <a:bodyPr/>
          <a:lstStyle/>
          <a:p>
            <a:fld id="{57B322E6-922D-D545-A474-E749BCA338D7}" type="slidenum">
              <a:rPr lang="en-US" smtClean="0"/>
              <a:pPr/>
              <a:t>14</a:t>
            </a:fld>
            <a:endParaRPr lang="en-US"/>
          </a:p>
        </p:txBody>
      </p:sp>
    </p:spTree>
    <p:extLst>
      <p:ext uri="{BB962C8B-B14F-4D97-AF65-F5344CB8AC3E}">
        <p14:creationId xmlns:p14="http://schemas.microsoft.com/office/powerpoint/2010/main" val="275547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49CB6F57-2BCA-1542-A614-A41399585A7D}" type="datetimeFigureOut">
              <a:rPr lang="en-US" smtClean="0"/>
              <a:pPr/>
              <a:t>2016-09-15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0FACD-33CD-F446-BDE8-47A8C9160EE2}" type="slidenum">
              <a:rPr lang="en-US" smtClean="0"/>
              <a:pPr/>
              <a:t>‹#›</a:t>
            </a:fld>
            <a:endParaRPr lang="en-US"/>
          </a:p>
        </p:txBody>
      </p:sp>
    </p:spTree>
    <p:extLst>
      <p:ext uri="{BB962C8B-B14F-4D97-AF65-F5344CB8AC3E}">
        <p14:creationId xmlns:p14="http://schemas.microsoft.com/office/powerpoint/2010/main" val="352830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9CB6F57-2BCA-1542-A614-A41399585A7D}" type="datetimeFigureOut">
              <a:rPr lang="en-US" smtClean="0"/>
              <a:pPr/>
              <a:t>2016-09-15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0FACD-33CD-F446-BDE8-47A8C9160EE2}" type="slidenum">
              <a:rPr lang="en-US" smtClean="0"/>
              <a:pPr/>
              <a:t>‹#›</a:t>
            </a:fld>
            <a:endParaRPr lang="en-US"/>
          </a:p>
        </p:txBody>
      </p:sp>
    </p:spTree>
    <p:extLst>
      <p:ext uri="{BB962C8B-B14F-4D97-AF65-F5344CB8AC3E}">
        <p14:creationId xmlns:p14="http://schemas.microsoft.com/office/powerpoint/2010/main" val="44182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9CB6F57-2BCA-1542-A614-A41399585A7D}" type="datetimeFigureOut">
              <a:rPr lang="en-US" smtClean="0"/>
              <a:pPr/>
              <a:t>2016-09-15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0FACD-33CD-F446-BDE8-47A8C9160EE2}" type="slidenum">
              <a:rPr lang="en-US" smtClean="0"/>
              <a:pPr/>
              <a:t>‹#›</a:t>
            </a:fld>
            <a:endParaRPr lang="en-US"/>
          </a:p>
        </p:txBody>
      </p:sp>
    </p:spTree>
    <p:extLst>
      <p:ext uri="{BB962C8B-B14F-4D97-AF65-F5344CB8AC3E}">
        <p14:creationId xmlns:p14="http://schemas.microsoft.com/office/powerpoint/2010/main" val="326896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9CB6F57-2BCA-1542-A614-A41399585A7D}" type="datetimeFigureOut">
              <a:rPr lang="en-US" smtClean="0"/>
              <a:pPr/>
              <a:t>2016-09-15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0FACD-33CD-F446-BDE8-47A8C9160EE2}" type="slidenum">
              <a:rPr lang="en-US" smtClean="0"/>
              <a:pPr/>
              <a:t>‹#›</a:t>
            </a:fld>
            <a:endParaRPr lang="en-US"/>
          </a:p>
        </p:txBody>
      </p:sp>
    </p:spTree>
    <p:extLst>
      <p:ext uri="{BB962C8B-B14F-4D97-AF65-F5344CB8AC3E}">
        <p14:creationId xmlns:p14="http://schemas.microsoft.com/office/powerpoint/2010/main" val="192149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9CB6F57-2BCA-1542-A614-A41399585A7D}" type="datetimeFigureOut">
              <a:rPr lang="en-US" smtClean="0"/>
              <a:pPr/>
              <a:t>2016-09-15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0FACD-33CD-F446-BDE8-47A8C9160EE2}" type="slidenum">
              <a:rPr lang="en-US" smtClean="0"/>
              <a:pPr/>
              <a:t>‹#›</a:t>
            </a:fld>
            <a:endParaRPr lang="en-US"/>
          </a:p>
        </p:txBody>
      </p:sp>
    </p:spTree>
    <p:extLst>
      <p:ext uri="{BB962C8B-B14F-4D97-AF65-F5344CB8AC3E}">
        <p14:creationId xmlns:p14="http://schemas.microsoft.com/office/powerpoint/2010/main" val="362970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49CB6F57-2BCA-1542-A614-A41399585A7D}" type="datetimeFigureOut">
              <a:rPr lang="en-US" smtClean="0"/>
              <a:pPr/>
              <a:t>2016-09-15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0FACD-33CD-F446-BDE8-47A8C9160EE2}" type="slidenum">
              <a:rPr lang="en-US" smtClean="0"/>
              <a:pPr/>
              <a:t>‹#›</a:t>
            </a:fld>
            <a:endParaRPr lang="en-US"/>
          </a:p>
        </p:txBody>
      </p:sp>
    </p:spTree>
    <p:extLst>
      <p:ext uri="{BB962C8B-B14F-4D97-AF65-F5344CB8AC3E}">
        <p14:creationId xmlns:p14="http://schemas.microsoft.com/office/powerpoint/2010/main" val="269978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49CB6F57-2BCA-1542-A614-A41399585A7D}" type="datetimeFigureOut">
              <a:rPr lang="en-US" smtClean="0"/>
              <a:pPr/>
              <a:t>2016-09-15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0FACD-33CD-F446-BDE8-47A8C9160EE2}" type="slidenum">
              <a:rPr lang="en-US" smtClean="0"/>
              <a:pPr/>
              <a:t>‹#›</a:t>
            </a:fld>
            <a:endParaRPr lang="en-US"/>
          </a:p>
        </p:txBody>
      </p:sp>
    </p:spTree>
    <p:extLst>
      <p:ext uri="{BB962C8B-B14F-4D97-AF65-F5344CB8AC3E}">
        <p14:creationId xmlns:p14="http://schemas.microsoft.com/office/powerpoint/2010/main" val="371647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49CB6F57-2BCA-1542-A614-A41399585A7D}" type="datetimeFigureOut">
              <a:rPr lang="en-US" smtClean="0"/>
              <a:pPr/>
              <a:t>2016-09-15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0FACD-33CD-F446-BDE8-47A8C9160EE2}" type="slidenum">
              <a:rPr lang="en-US" smtClean="0"/>
              <a:pPr/>
              <a:t>‹#›</a:t>
            </a:fld>
            <a:endParaRPr lang="en-US"/>
          </a:p>
        </p:txBody>
      </p:sp>
    </p:spTree>
    <p:extLst>
      <p:ext uri="{BB962C8B-B14F-4D97-AF65-F5344CB8AC3E}">
        <p14:creationId xmlns:p14="http://schemas.microsoft.com/office/powerpoint/2010/main" val="271077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6F57-2BCA-1542-A614-A41399585A7D}" type="datetimeFigureOut">
              <a:rPr lang="en-US" smtClean="0"/>
              <a:pPr/>
              <a:t>2016-09-15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0FACD-33CD-F446-BDE8-47A8C9160EE2}" type="slidenum">
              <a:rPr lang="en-US" smtClean="0"/>
              <a:pPr/>
              <a:t>‹#›</a:t>
            </a:fld>
            <a:endParaRPr lang="en-US"/>
          </a:p>
        </p:txBody>
      </p:sp>
    </p:spTree>
    <p:extLst>
      <p:ext uri="{BB962C8B-B14F-4D97-AF65-F5344CB8AC3E}">
        <p14:creationId xmlns:p14="http://schemas.microsoft.com/office/powerpoint/2010/main" val="144931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9CB6F57-2BCA-1542-A614-A41399585A7D}" type="datetimeFigureOut">
              <a:rPr lang="en-US" smtClean="0"/>
              <a:pPr/>
              <a:t>2016-09-15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0FACD-33CD-F446-BDE8-47A8C9160EE2}" type="slidenum">
              <a:rPr lang="en-US" smtClean="0"/>
              <a:pPr/>
              <a:t>‹#›</a:t>
            </a:fld>
            <a:endParaRPr lang="en-US"/>
          </a:p>
        </p:txBody>
      </p:sp>
    </p:spTree>
    <p:extLst>
      <p:ext uri="{BB962C8B-B14F-4D97-AF65-F5344CB8AC3E}">
        <p14:creationId xmlns:p14="http://schemas.microsoft.com/office/powerpoint/2010/main" val="92710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9CB6F57-2BCA-1542-A614-A41399585A7D}" type="datetimeFigureOut">
              <a:rPr lang="en-US" smtClean="0"/>
              <a:pPr/>
              <a:t>2016-09-15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0FACD-33CD-F446-BDE8-47A8C9160EE2}" type="slidenum">
              <a:rPr lang="en-US" smtClean="0"/>
              <a:pPr/>
              <a:t>‹#›</a:t>
            </a:fld>
            <a:endParaRPr lang="en-US"/>
          </a:p>
        </p:txBody>
      </p:sp>
    </p:spTree>
    <p:extLst>
      <p:ext uri="{BB962C8B-B14F-4D97-AF65-F5344CB8AC3E}">
        <p14:creationId xmlns:p14="http://schemas.microsoft.com/office/powerpoint/2010/main" val="158391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B6F57-2BCA-1542-A614-A41399585A7D}" type="datetimeFigureOut">
              <a:rPr lang="en-US" smtClean="0"/>
              <a:pPr/>
              <a:t>2016-09-15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0FACD-33CD-F446-BDE8-47A8C9160EE2}" type="slidenum">
              <a:rPr lang="en-US" smtClean="0"/>
              <a:pPr/>
              <a:t>‹#›</a:t>
            </a:fld>
            <a:endParaRPr lang="en-US"/>
          </a:p>
        </p:txBody>
      </p:sp>
    </p:spTree>
    <p:extLst>
      <p:ext uri="{BB962C8B-B14F-4D97-AF65-F5344CB8AC3E}">
        <p14:creationId xmlns:p14="http://schemas.microsoft.com/office/powerpoint/2010/main" val="170332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Scarcity" TargetMode="External"/><Relationship Id="rId3" Type="http://schemas.openxmlformats.org/officeDocument/2006/relationships/hyperlink" Target="https://en.wikipedia.org/wiki/Reciprocity_(cultural_anthropology)" TargetMode="External"/><Relationship Id="rId7" Type="http://schemas.openxmlformats.org/officeDocument/2006/relationships/hyperlink" Target="https://en.wikipedia.org/wiki/Author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wikipedia.org/wiki/Social_Proof" TargetMode="External"/><Relationship Id="rId5" Type="http://schemas.openxmlformats.org/officeDocument/2006/relationships/hyperlink" Target="https://en.wikipedia.org/wiki/Consistency" TargetMode="External"/><Relationship Id="rId4" Type="http://schemas.openxmlformats.org/officeDocument/2006/relationships/hyperlink" Target="https://en.wikipedia.org/wiki/Promis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journals/plos/org/plosmedicine/artic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95594"/>
            <a:ext cx="9101138" cy="852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38600" y="81865"/>
            <a:ext cx="5869748" cy="1323439"/>
          </a:xfrm>
          <a:prstGeom prst="rect">
            <a:avLst/>
          </a:prstGeom>
          <a:noFill/>
        </p:spPr>
        <p:txBody>
          <a:bodyPr wrap="none" rtlCol="0">
            <a:spAutoFit/>
          </a:bodyPr>
          <a:lstStyle/>
          <a:p>
            <a:pPr algn="ctr"/>
            <a:r>
              <a:rPr lang="en-US" sz="4000" dirty="0" smtClean="0"/>
              <a:t>MD-Pharma interactions &amp; </a:t>
            </a:r>
          </a:p>
          <a:p>
            <a:pPr algn="ctr"/>
            <a:r>
              <a:rPr lang="en-US" sz="4000" dirty="0" smtClean="0"/>
              <a:t>the U of T Standards</a:t>
            </a:r>
          </a:p>
        </p:txBody>
      </p:sp>
      <p:sp>
        <p:nvSpPr>
          <p:cNvPr id="6" name="Rectangle 5"/>
          <p:cNvSpPr/>
          <p:nvPr/>
        </p:nvSpPr>
        <p:spPr>
          <a:xfrm>
            <a:off x="535983" y="4762500"/>
            <a:ext cx="5267191" cy="1815882"/>
          </a:xfrm>
          <a:prstGeom prst="rect">
            <a:avLst/>
          </a:prstGeom>
        </p:spPr>
        <p:txBody>
          <a:bodyPr wrap="square">
            <a:spAutoFit/>
          </a:bodyPr>
          <a:lstStyle/>
          <a:p>
            <a:r>
              <a:rPr lang="en-US" sz="2800" dirty="0" smtClean="0">
                <a:solidFill>
                  <a:schemeClr val="bg1"/>
                </a:solidFill>
                <a:latin typeface="Calibri" charset="0"/>
              </a:rPr>
              <a:t>Jeannette Goguen, MD, FRCPC</a:t>
            </a:r>
          </a:p>
          <a:p>
            <a:r>
              <a:rPr lang="en-US" sz="2800" dirty="0" smtClean="0">
                <a:solidFill>
                  <a:srgbClr val="FFFFFF"/>
                </a:solidFill>
              </a:rPr>
              <a:t>DOM Program Director IM</a:t>
            </a:r>
          </a:p>
          <a:p>
            <a:r>
              <a:rPr lang="en-US" sz="2800" dirty="0" smtClean="0">
                <a:solidFill>
                  <a:srgbClr val="FFFFFF"/>
                </a:solidFill>
              </a:rPr>
              <a:t>New Faculty Orientation</a:t>
            </a:r>
          </a:p>
          <a:p>
            <a:r>
              <a:rPr lang="en-US" sz="2800" dirty="0" smtClean="0">
                <a:solidFill>
                  <a:schemeClr val="bg1"/>
                </a:solidFill>
                <a:latin typeface="Calibri" charset="0"/>
              </a:rPr>
              <a:t>September 15, 2016</a:t>
            </a:r>
            <a:endParaRPr lang="en-US" sz="2800" dirty="0">
              <a:solidFill>
                <a:schemeClr val="bg1"/>
              </a:solidFill>
              <a:latin typeface="Calibri" charset="0"/>
            </a:endParaRPr>
          </a:p>
        </p:txBody>
      </p:sp>
    </p:spTree>
    <p:extLst>
      <p:ext uri="{BB962C8B-B14F-4D97-AF65-F5344CB8AC3E}">
        <p14:creationId xmlns:p14="http://schemas.microsoft.com/office/powerpoint/2010/main" val="4037583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1" y="274638"/>
            <a:ext cx="8686800" cy="1143000"/>
          </a:xfrm>
        </p:spPr>
        <p:txBody>
          <a:bodyPr>
            <a:normAutofit fontScale="90000"/>
          </a:bodyPr>
          <a:lstStyle/>
          <a:p>
            <a:r>
              <a:rPr lang="en-US" dirty="0" err="1" smtClean="0"/>
              <a:t>Cialdini’s</a:t>
            </a:r>
            <a:r>
              <a:rPr lang="en-US" dirty="0" smtClean="0"/>
              <a:t> Six </a:t>
            </a:r>
            <a:r>
              <a:rPr lang="en-US" dirty="0"/>
              <a:t>K</a:t>
            </a:r>
            <a:r>
              <a:rPr lang="en-US" dirty="0" smtClean="0"/>
              <a:t>ey Principles of Influence</a:t>
            </a:r>
            <a:endParaRPr lang="en-US" dirty="0"/>
          </a:p>
        </p:txBody>
      </p:sp>
      <p:sp>
        <p:nvSpPr>
          <p:cNvPr id="3" name="Content Placeholder 2"/>
          <p:cNvSpPr>
            <a:spLocks noGrp="1"/>
          </p:cNvSpPr>
          <p:nvPr>
            <p:ph idx="1"/>
          </p:nvPr>
        </p:nvSpPr>
        <p:spPr/>
        <p:txBody>
          <a:bodyPr>
            <a:normAutofit fontScale="85000" lnSpcReduction="20000"/>
          </a:bodyPr>
          <a:lstStyle/>
          <a:p>
            <a:pPr lvl="0"/>
            <a:r>
              <a:rPr lang="en-CA" b="1" dirty="0">
                <a:hlinkClick r:id="rId3" tooltip="Reciprocity (cultural anthropology)"/>
              </a:rPr>
              <a:t>Reciprocity</a:t>
            </a:r>
            <a:r>
              <a:rPr lang="en-CA" dirty="0"/>
              <a:t> – People tend to return a favour</a:t>
            </a:r>
            <a:r>
              <a:rPr lang="en-CA" dirty="0" smtClean="0"/>
              <a:t>.</a:t>
            </a:r>
          </a:p>
          <a:p>
            <a:r>
              <a:rPr lang="en-CA" b="1" u="sng" dirty="0">
                <a:solidFill>
                  <a:srgbClr val="3366FF"/>
                </a:solidFill>
              </a:rPr>
              <a:t>Liking</a:t>
            </a:r>
            <a:r>
              <a:rPr lang="en-CA" dirty="0"/>
              <a:t> – People are easily persuaded by other people that they like </a:t>
            </a:r>
            <a:endParaRPr lang="en-CA" dirty="0" smtClean="0"/>
          </a:p>
          <a:p>
            <a:r>
              <a:rPr lang="en-CA" b="1" dirty="0" smtClean="0">
                <a:hlinkClick r:id="rId4" tooltip="Promise"/>
              </a:rPr>
              <a:t>Commitment</a:t>
            </a:r>
            <a:r>
              <a:rPr lang="en-CA" b="1" dirty="0"/>
              <a:t> and </a:t>
            </a:r>
            <a:r>
              <a:rPr lang="en-CA" b="1" dirty="0" smtClean="0">
                <a:hlinkClick r:id="rId5" tooltip="Consistency"/>
              </a:rPr>
              <a:t>Consistency</a:t>
            </a:r>
            <a:r>
              <a:rPr lang="en-CA" dirty="0"/>
              <a:t> – If people commit, orally or in writing, to an idea or goal, they are more likely to </a:t>
            </a:r>
            <a:r>
              <a:rPr lang="en-CA" dirty="0" smtClean="0"/>
              <a:t>honour </a:t>
            </a:r>
            <a:r>
              <a:rPr lang="en-CA" dirty="0"/>
              <a:t>that commitment because of establishing that idea or goal as being congruent with their self-image. </a:t>
            </a:r>
          </a:p>
          <a:p>
            <a:pPr lvl="0"/>
            <a:r>
              <a:rPr lang="en-CA" b="1" dirty="0">
                <a:hlinkClick r:id="rId6" tooltip="Social Proof"/>
              </a:rPr>
              <a:t>Social Proof</a:t>
            </a:r>
            <a:r>
              <a:rPr lang="en-CA" dirty="0"/>
              <a:t> – People will do things that they see other people are doing.</a:t>
            </a:r>
          </a:p>
          <a:p>
            <a:pPr lvl="0"/>
            <a:r>
              <a:rPr lang="en-CA" b="1" dirty="0">
                <a:hlinkClick r:id="rId7" tooltip="Authority"/>
              </a:rPr>
              <a:t>Authority</a:t>
            </a:r>
            <a:r>
              <a:rPr lang="en-CA" dirty="0"/>
              <a:t> – People will tend to obey authority figures.</a:t>
            </a:r>
          </a:p>
          <a:p>
            <a:pPr lvl="0"/>
            <a:r>
              <a:rPr lang="en-CA" b="1" dirty="0" smtClean="0">
                <a:hlinkClick r:id="rId8" tooltip="Scarcity"/>
              </a:rPr>
              <a:t>Scarcity</a:t>
            </a:r>
            <a:r>
              <a:rPr lang="en-CA" dirty="0"/>
              <a:t> when perceived, generates demand</a:t>
            </a:r>
          </a:p>
          <a:p>
            <a:endParaRPr lang="en-US" dirty="0"/>
          </a:p>
        </p:txBody>
      </p:sp>
      <p:sp>
        <p:nvSpPr>
          <p:cNvPr id="4" name="TextBox 3"/>
          <p:cNvSpPr txBox="1"/>
          <p:nvPr/>
        </p:nvSpPr>
        <p:spPr>
          <a:xfrm>
            <a:off x="2048503" y="6313713"/>
            <a:ext cx="6391919" cy="677108"/>
          </a:xfrm>
          <a:prstGeom prst="rect">
            <a:avLst/>
          </a:prstGeom>
          <a:noFill/>
        </p:spPr>
        <p:txBody>
          <a:bodyPr wrap="none" rtlCol="0">
            <a:spAutoFit/>
          </a:bodyPr>
          <a:lstStyle/>
          <a:p>
            <a:r>
              <a:rPr lang="en-CA" sz="2000" dirty="0" err="1">
                <a:latin typeface="Tahoma" charset="0"/>
              </a:rPr>
              <a:t>Cialdini</a:t>
            </a:r>
            <a:r>
              <a:rPr lang="en-CA" sz="2000" dirty="0">
                <a:latin typeface="Tahoma" charset="0"/>
              </a:rPr>
              <a:t> RB </a:t>
            </a:r>
            <a:r>
              <a:rPr lang="en-CA" sz="2000" i="1" dirty="0">
                <a:latin typeface="Tahoma" charset="0"/>
              </a:rPr>
              <a:t>Influence:  Th</a:t>
            </a:r>
            <a:r>
              <a:rPr lang="en-CA" i="1" dirty="0">
                <a:latin typeface="Tahoma" charset="0"/>
              </a:rPr>
              <a:t>e psychology of persuasion</a:t>
            </a:r>
            <a:r>
              <a:rPr lang="en-CA" dirty="0">
                <a:latin typeface="Tahoma" charset="0"/>
              </a:rPr>
              <a:t> 1993</a:t>
            </a:r>
          </a:p>
          <a:p>
            <a:endParaRPr lang="en-US" dirty="0"/>
          </a:p>
        </p:txBody>
      </p:sp>
    </p:spTree>
    <p:extLst>
      <p:ext uri="{BB962C8B-B14F-4D97-AF65-F5344CB8AC3E}">
        <p14:creationId xmlns:p14="http://schemas.microsoft.com/office/powerpoint/2010/main" val="1836129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2"/>
          <p:cNvSpPr>
            <a:spLocks noGrp="1" noChangeArrowheads="1"/>
          </p:cNvSpPr>
          <p:nvPr>
            <p:ph type="title"/>
          </p:nvPr>
        </p:nvSpPr>
        <p:spPr/>
        <p:txBody>
          <a:bodyPr/>
          <a:lstStyle/>
          <a:p>
            <a:pPr eaLnBrk="1" hangingPunct="1"/>
            <a:r>
              <a:rPr lang="en-CA">
                <a:latin typeface="Calibri" charset="0"/>
                <a:ea typeface="ヒラギノ角ゴ Pro W3" charset="0"/>
                <a:cs typeface="ヒラギノ角ゴ Pro W3" charset="0"/>
              </a:rPr>
              <a:t>Sales savvy</a:t>
            </a:r>
            <a:endParaRPr lang="en-US">
              <a:latin typeface="Calibri" charset="0"/>
              <a:ea typeface="ヒラギノ角ゴ Pro W3" charset="0"/>
              <a:cs typeface="ヒラギノ角ゴ Pro W3" charset="0"/>
            </a:endParaRPr>
          </a:p>
        </p:txBody>
      </p:sp>
      <p:sp>
        <p:nvSpPr>
          <p:cNvPr id="27650" name="Rectangle 3"/>
          <p:cNvSpPr>
            <a:spLocks noGrp="1" noChangeArrowheads="1"/>
          </p:cNvSpPr>
          <p:nvPr>
            <p:ph type="body" idx="1"/>
          </p:nvPr>
        </p:nvSpPr>
        <p:spPr>
          <a:xfrm>
            <a:off x="457200" y="1417638"/>
            <a:ext cx="8229600" cy="4708525"/>
          </a:xfrm>
        </p:spPr>
        <p:txBody>
          <a:bodyPr>
            <a:normAutofit lnSpcReduction="10000"/>
          </a:bodyPr>
          <a:lstStyle/>
          <a:p>
            <a:pPr eaLnBrk="1" hangingPunct="1"/>
            <a:r>
              <a:rPr lang="en-CA" sz="2800" dirty="0">
                <a:latin typeface="Apple Casual"/>
                <a:ea typeface="ヒラギノ角ゴ Pro W3" charset="0"/>
                <a:cs typeface="Apple Casual"/>
              </a:rPr>
              <a:t>Food</a:t>
            </a:r>
          </a:p>
          <a:p>
            <a:pPr lvl="1" eaLnBrk="1" hangingPunct="1"/>
            <a:r>
              <a:rPr lang="en-CA" sz="2400" dirty="0">
                <a:latin typeface="Calibri" charset="0"/>
                <a:ea typeface="ヒラギノ角ゴ Pro W3" charset="0"/>
                <a:cs typeface="ヒラギノ角ゴ Pro W3" charset="0"/>
              </a:rPr>
              <a:t>“Food is the most commonly used technique to derail the judgment aspect of decision making</a:t>
            </a:r>
            <a:r>
              <a:rPr lang="en-CA" sz="2400" dirty="0" smtClean="0">
                <a:latin typeface="Calibri" charset="0"/>
                <a:ea typeface="ヒラギノ角ゴ Pro W3" charset="0"/>
                <a:cs typeface="ヒラギノ角ゴ Pro W3" charset="0"/>
              </a:rPr>
              <a:t>”</a:t>
            </a:r>
          </a:p>
          <a:p>
            <a:pPr lvl="1" eaLnBrk="1" hangingPunct="1"/>
            <a:endParaRPr lang="en-CA" sz="2400" dirty="0">
              <a:latin typeface="Calibri" charset="0"/>
              <a:ea typeface="ヒラギノ角ゴ Pro W3" charset="0"/>
              <a:cs typeface="ヒラギノ角ゴ Pro W3" charset="0"/>
            </a:endParaRPr>
          </a:p>
          <a:p>
            <a:pPr eaLnBrk="1" hangingPunct="1"/>
            <a:r>
              <a:rPr lang="en-CA" sz="2800" dirty="0">
                <a:latin typeface="Apple Chancery"/>
                <a:ea typeface="ヒラギノ角ゴ Pro W3" charset="0"/>
                <a:cs typeface="Apple Chancery"/>
              </a:rPr>
              <a:t>Flattery</a:t>
            </a:r>
          </a:p>
          <a:p>
            <a:pPr lvl="1" eaLnBrk="1" hangingPunct="1"/>
            <a:r>
              <a:rPr lang="en-CA" sz="2400" dirty="0">
                <a:latin typeface="Calibri" charset="0"/>
                <a:ea typeface="ヒラギノ角ゴ Pro W3" charset="0"/>
                <a:cs typeface="ヒラギノ角ゴ Pro W3" charset="0"/>
              </a:rPr>
              <a:t>We are receptive to compliments even when we recognize the source’s transparent </a:t>
            </a:r>
            <a:r>
              <a:rPr lang="en-CA" sz="2400" dirty="0" smtClean="0">
                <a:latin typeface="Calibri" charset="0"/>
                <a:ea typeface="ヒラギノ角ゴ Pro W3" charset="0"/>
                <a:cs typeface="ヒラギノ角ゴ Pro W3" charset="0"/>
              </a:rPr>
              <a:t>agenda</a:t>
            </a:r>
          </a:p>
          <a:p>
            <a:pPr lvl="1" eaLnBrk="1" hangingPunct="1"/>
            <a:endParaRPr lang="en-CA" sz="1800" dirty="0">
              <a:latin typeface="Calibri" charset="0"/>
              <a:ea typeface="ヒラギノ角ゴ Pro W3" charset="0"/>
              <a:cs typeface="ヒラギノ角ゴ Pro W3" charset="0"/>
            </a:endParaRPr>
          </a:p>
          <a:p>
            <a:pPr eaLnBrk="1" hangingPunct="1"/>
            <a:r>
              <a:rPr lang="en-CA" sz="2800" dirty="0">
                <a:latin typeface="Bangla MN"/>
                <a:ea typeface="ヒラギノ角ゴ Pro W3" charset="0"/>
                <a:cs typeface="Bangla MN"/>
              </a:rPr>
              <a:t>Friendship</a:t>
            </a:r>
          </a:p>
          <a:p>
            <a:pPr lvl="1" eaLnBrk="1" hangingPunct="1"/>
            <a:r>
              <a:rPr lang="en-CA" sz="2400" dirty="0">
                <a:latin typeface="Calibri" charset="0"/>
                <a:ea typeface="ヒラギノ角ゴ Pro W3" charset="0"/>
                <a:cs typeface="ヒラギノ角ゴ Pro W3" charset="0"/>
              </a:rPr>
              <a:t>Engendering goodwill</a:t>
            </a:r>
          </a:p>
          <a:p>
            <a:pPr lvl="1" eaLnBrk="1" hangingPunct="1"/>
            <a:r>
              <a:rPr lang="en-CA" sz="2400" dirty="0">
                <a:latin typeface="Calibri" charset="0"/>
                <a:ea typeface="ヒラギノ角ゴ Pro W3" charset="0"/>
                <a:cs typeface="ヒラギノ角ゴ Pro W3" charset="0"/>
              </a:rPr>
              <a:t>Encourage reciprocation for gifts received</a:t>
            </a:r>
          </a:p>
          <a:p>
            <a:pPr lvl="1" eaLnBrk="1" hangingPunct="1"/>
            <a:endParaRPr lang="en-US" sz="2400" dirty="0">
              <a:latin typeface="Calibri" charset="0"/>
              <a:ea typeface="ヒラギノ角ゴ Pro W3" charset="0"/>
              <a:cs typeface="ヒラギノ角ゴ Pro W3" charset="0"/>
            </a:endParaRPr>
          </a:p>
        </p:txBody>
      </p:sp>
      <p:sp>
        <p:nvSpPr>
          <p:cNvPr id="27651" name="Text Box 4"/>
          <p:cNvSpPr txBox="1">
            <a:spLocks noChangeArrowheads="1"/>
          </p:cNvSpPr>
          <p:nvPr/>
        </p:nvSpPr>
        <p:spPr bwMode="auto">
          <a:xfrm>
            <a:off x="4759325" y="6189663"/>
            <a:ext cx="3929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CA" sz="1600">
                <a:latin typeface="Tahoma" charset="0"/>
              </a:rPr>
              <a:t>Katz D et al. </a:t>
            </a:r>
            <a:r>
              <a:rPr lang="en-CA" sz="1600" i="1">
                <a:latin typeface="Tahoma" charset="0"/>
              </a:rPr>
              <a:t>Am J Bioethics </a:t>
            </a:r>
            <a:r>
              <a:rPr lang="en-CA" sz="1600">
                <a:latin typeface="Tahoma" charset="0"/>
              </a:rPr>
              <a:t>2003;3:39-46</a:t>
            </a:r>
          </a:p>
        </p:txBody>
      </p:sp>
    </p:spTree>
    <p:extLst>
      <p:ext uri="{BB962C8B-B14F-4D97-AF65-F5344CB8AC3E}">
        <p14:creationId xmlns:p14="http://schemas.microsoft.com/office/powerpoint/2010/main" val="3738481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2"/>
          <p:cNvSpPr>
            <a:spLocks noGrp="1" noChangeArrowheads="1"/>
          </p:cNvSpPr>
          <p:nvPr>
            <p:ph type="title"/>
          </p:nvPr>
        </p:nvSpPr>
        <p:spPr>
          <a:xfrm>
            <a:off x="94340" y="274638"/>
            <a:ext cx="8686800" cy="1143000"/>
          </a:xfrm>
        </p:spPr>
        <p:txBody>
          <a:bodyPr>
            <a:normAutofit fontScale="90000"/>
          </a:bodyPr>
          <a:lstStyle/>
          <a:p>
            <a:pPr eaLnBrk="1" hangingPunct="1"/>
            <a:r>
              <a:rPr lang="en-CA" dirty="0" smtClean="0">
                <a:latin typeface="Calibri" charset="0"/>
                <a:ea typeface="ヒラギノ角ゴ Pro W3" charset="0"/>
                <a:cs typeface="ヒラギノ角ゴ Pro W3" charset="0"/>
              </a:rPr>
              <a:t>Influence of drug detailing on physicians</a:t>
            </a:r>
            <a:endParaRPr lang="en-US" dirty="0">
              <a:latin typeface="Calibri" charset="0"/>
              <a:ea typeface="ヒラギノ角ゴ Pro W3" charset="0"/>
              <a:cs typeface="ヒラギノ角ゴ Pro W3" charset="0"/>
            </a:endParaRPr>
          </a:p>
        </p:txBody>
      </p:sp>
      <p:sp>
        <p:nvSpPr>
          <p:cNvPr id="31746" name="Rectangle 3"/>
          <p:cNvSpPr>
            <a:spLocks noGrp="1" noChangeArrowheads="1"/>
          </p:cNvSpPr>
          <p:nvPr>
            <p:ph type="body" idx="1"/>
          </p:nvPr>
        </p:nvSpPr>
        <p:spPr>
          <a:xfrm>
            <a:off x="457200" y="1417638"/>
            <a:ext cx="8229600" cy="4525962"/>
          </a:xfrm>
        </p:spPr>
        <p:txBody>
          <a:bodyPr/>
          <a:lstStyle/>
          <a:p>
            <a:pPr eaLnBrk="1" hangingPunct="1"/>
            <a:r>
              <a:rPr lang="en-CA" dirty="0" smtClean="0">
                <a:latin typeface="Calibri" charset="0"/>
                <a:ea typeface="ヒラギノ角ゴ Pro W3" charset="0"/>
                <a:cs typeface="ヒラギノ角ゴ Pro W3" charset="0"/>
              </a:rPr>
              <a:t>Impact on physicians’ knowledge</a:t>
            </a:r>
            <a:endParaRPr lang="en-CA" dirty="0">
              <a:latin typeface="Calibri" charset="0"/>
              <a:ea typeface="ヒラギノ角ゴ Pro W3" charset="0"/>
              <a:cs typeface="ヒラギノ角ゴ Pro W3" charset="0"/>
            </a:endParaRPr>
          </a:p>
          <a:p>
            <a:pPr lvl="1" eaLnBrk="1" hangingPunct="1"/>
            <a:r>
              <a:rPr lang="en-CA" dirty="0">
                <a:latin typeface="Calibri" charset="0"/>
                <a:ea typeface="ヒラギノ角ゴ Pro W3" charset="0"/>
                <a:cs typeface="ヒラギノ角ゴ Pro W3" charset="0"/>
              </a:rPr>
              <a:t>improved ability to identify treatment for complicated illnesses</a:t>
            </a:r>
          </a:p>
          <a:p>
            <a:pPr lvl="1" eaLnBrk="1" hangingPunct="1"/>
            <a:r>
              <a:rPr lang="en-CA" dirty="0">
                <a:latin typeface="Calibri" charset="0"/>
                <a:ea typeface="ヒラギノ角ゴ Pro W3" charset="0"/>
                <a:cs typeface="ヒラギノ角ゴ Pro W3" charset="0"/>
              </a:rPr>
              <a:t>inability to identify wrong claims about medication</a:t>
            </a:r>
          </a:p>
          <a:p>
            <a:r>
              <a:rPr lang="en-CA" dirty="0">
                <a:latin typeface="Calibri" charset="0"/>
                <a:ea typeface="ヒラギノ角ゴ Pro W3" charset="0"/>
                <a:cs typeface="ヒラギノ角ゴ Pro W3" charset="0"/>
              </a:rPr>
              <a:t>Impact on physicians’ </a:t>
            </a:r>
            <a:r>
              <a:rPr lang="en-CA" dirty="0" smtClean="0">
                <a:latin typeface="Calibri" charset="0"/>
                <a:ea typeface="ヒラギノ角ゴ Pro W3" charset="0"/>
                <a:cs typeface="ヒラギノ角ゴ Pro W3" charset="0"/>
              </a:rPr>
              <a:t>attitude</a:t>
            </a:r>
            <a:endParaRPr lang="en-CA" dirty="0">
              <a:latin typeface="Calibri" charset="0"/>
              <a:ea typeface="ヒラギノ角ゴ Pro W3" charset="0"/>
              <a:cs typeface="ヒラギノ角ゴ Pro W3" charset="0"/>
            </a:endParaRPr>
          </a:p>
          <a:p>
            <a:pPr lvl="1" eaLnBrk="1" hangingPunct="1"/>
            <a:r>
              <a:rPr lang="en-CA" dirty="0">
                <a:latin typeface="Calibri" charset="0"/>
                <a:ea typeface="ヒラギノ角ゴ Pro W3" charset="0"/>
                <a:cs typeface="ヒラギノ角ゴ Pro W3" charset="0"/>
              </a:rPr>
              <a:t>positive attitude toward </a:t>
            </a:r>
            <a:r>
              <a:rPr lang="en-CA" dirty="0" err="1" smtClean="0">
                <a:latin typeface="Calibri" charset="0"/>
                <a:ea typeface="ヒラギノ角ゴ Pro W3" charset="0"/>
                <a:cs typeface="ヒラギノ角ゴ Pro W3" charset="0"/>
              </a:rPr>
              <a:t>pharma</a:t>
            </a:r>
            <a:r>
              <a:rPr lang="en-CA" dirty="0" smtClean="0">
                <a:latin typeface="Calibri" charset="0"/>
                <a:ea typeface="ヒラギノ角ゴ Pro W3" charset="0"/>
                <a:cs typeface="ヒラギノ角ゴ Pro W3" charset="0"/>
              </a:rPr>
              <a:t> rep</a:t>
            </a:r>
            <a:endParaRPr lang="en-CA" dirty="0">
              <a:latin typeface="Calibri" charset="0"/>
              <a:ea typeface="ヒラギノ角ゴ Pro W3" charset="0"/>
              <a:cs typeface="ヒラギノ角ゴ Pro W3" charset="0"/>
            </a:endParaRPr>
          </a:p>
          <a:p>
            <a:pPr lvl="1" eaLnBrk="1" hangingPunct="1"/>
            <a:r>
              <a:rPr lang="en-CA" dirty="0">
                <a:latin typeface="Calibri" charset="0"/>
                <a:ea typeface="ヒラギノ角ゴ Pro W3" charset="0"/>
                <a:cs typeface="ヒラギノ角ゴ Pro W3" charset="0"/>
              </a:rPr>
              <a:t>awareness, preference and rapid prescription of new drug</a:t>
            </a:r>
            <a:endParaRPr lang="en-US" dirty="0">
              <a:latin typeface="Calibri" charset="0"/>
              <a:ea typeface="ヒラギノ角ゴ Pro W3" charset="0"/>
              <a:cs typeface="ヒラギノ角ゴ Pro W3" charset="0"/>
            </a:endParaRPr>
          </a:p>
        </p:txBody>
      </p:sp>
      <p:sp>
        <p:nvSpPr>
          <p:cNvPr id="31747" name="Text Box 4"/>
          <p:cNvSpPr txBox="1">
            <a:spLocks noChangeArrowheads="1"/>
          </p:cNvSpPr>
          <p:nvPr/>
        </p:nvSpPr>
        <p:spPr bwMode="auto">
          <a:xfrm>
            <a:off x="2392363" y="6035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endParaRPr lang="en-US" sz="1800">
              <a:latin typeface="Tahoma" charset="0"/>
            </a:endParaRPr>
          </a:p>
        </p:txBody>
      </p:sp>
      <p:sp>
        <p:nvSpPr>
          <p:cNvPr id="31748" name="Text Box 5"/>
          <p:cNvSpPr txBox="1">
            <a:spLocks noChangeArrowheads="1"/>
          </p:cNvSpPr>
          <p:nvPr/>
        </p:nvSpPr>
        <p:spPr bwMode="auto">
          <a:xfrm>
            <a:off x="1979613" y="6021388"/>
            <a:ext cx="6789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CA" sz="1600">
                <a:latin typeface="Tahoma" charset="0"/>
              </a:rPr>
              <a:t>Lexchin J </a:t>
            </a:r>
            <a:r>
              <a:rPr lang="en-CA" sz="1600" i="1">
                <a:latin typeface="Tahoma" charset="0"/>
              </a:rPr>
              <a:t>Canadian Medical Association Journal </a:t>
            </a:r>
            <a:r>
              <a:rPr lang="en-CA" sz="1600">
                <a:latin typeface="Tahoma" charset="0"/>
              </a:rPr>
              <a:t>1993;149:1401-1407</a:t>
            </a:r>
          </a:p>
          <a:p>
            <a:pPr algn="r" eaLnBrk="1" hangingPunct="1"/>
            <a:r>
              <a:rPr lang="en-CA" sz="1600">
                <a:latin typeface="Tahoma" charset="0"/>
              </a:rPr>
              <a:t>Wazana A </a:t>
            </a:r>
            <a:r>
              <a:rPr lang="en-CA" sz="1600" i="1">
                <a:latin typeface="Tahoma" charset="0"/>
              </a:rPr>
              <a:t>Journal of the American Medical Association </a:t>
            </a:r>
            <a:r>
              <a:rPr lang="en-CA" sz="1600">
                <a:latin typeface="Tahoma" charset="0"/>
              </a:rPr>
              <a:t>2000;283:373-380</a:t>
            </a:r>
            <a:endParaRPr lang="en-US" sz="1600">
              <a:latin typeface="Tahoma" charset="0"/>
            </a:endParaRPr>
          </a:p>
        </p:txBody>
      </p:sp>
    </p:spTree>
    <p:extLst>
      <p:ext uri="{BB962C8B-B14F-4D97-AF65-F5344CB8AC3E}">
        <p14:creationId xmlns:p14="http://schemas.microsoft.com/office/powerpoint/2010/main" val="2737724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2"/>
          <p:cNvSpPr>
            <a:spLocks noGrp="1" noChangeArrowheads="1"/>
          </p:cNvSpPr>
          <p:nvPr>
            <p:ph type="title"/>
          </p:nvPr>
        </p:nvSpPr>
        <p:spPr>
          <a:xfrm>
            <a:off x="76196" y="274638"/>
            <a:ext cx="8995229" cy="1143000"/>
          </a:xfrm>
        </p:spPr>
        <p:txBody>
          <a:bodyPr>
            <a:normAutofit fontScale="90000"/>
          </a:bodyPr>
          <a:lstStyle/>
          <a:p>
            <a:r>
              <a:rPr lang="en-CA" dirty="0" smtClean="0">
                <a:latin typeface="Calibri" charset="0"/>
                <a:ea typeface="ヒラギノ角ゴ Pro W3" charset="0"/>
                <a:cs typeface="ヒラギノ角ゴ Pro W3" charset="0"/>
              </a:rPr>
              <a:t>Influence on physicians: Studies show…</a:t>
            </a:r>
            <a:endParaRPr lang="en-US" dirty="0">
              <a:latin typeface="Calibri" charset="0"/>
              <a:ea typeface="ヒラギノ角ゴ Pro W3" charset="0"/>
              <a:cs typeface="ヒラギノ角ゴ Pro W3" charset="0"/>
            </a:endParaRPr>
          </a:p>
        </p:txBody>
      </p:sp>
      <p:sp>
        <p:nvSpPr>
          <p:cNvPr id="32770" name="Rectangle 3"/>
          <p:cNvSpPr>
            <a:spLocks noGrp="1" noChangeArrowheads="1"/>
          </p:cNvSpPr>
          <p:nvPr>
            <p:ph type="body" idx="1"/>
          </p:nvPr>
        </p:nvSpPr>
        <p:spPr/>
        <p:txBody>
          <a:bodyPr/>
          <a:lstStyle/>
          <a:p>
            <a:pPr eaLnBrk="1" hangingPunct="1"/>
            <a:r>
              <a:rPr lang="en-CA" dirty="0" smtClean="0">
                <a:latin typeface="Calibri" charset="0"/>
                <a:ea typeface="ヒラギノ角ゴ Pro W3" charset="0"/>
                <a:cs typeface="ヒラギノ角ゴ Pro W3" charset="0"/>
              </a:rPr>
              <a:t>Impact on behaviour</a:t>
            </a:r>
            <a:endParaRPr lang="en-CA" dirty="0">
              <a:latin typeface="Calibri" charset="0"/>
              <a:ea typeface="ヒラギノ角ゴ Pro W3" charset="0"/>
              <a:cs typeface="ヒラギノ角ゴ Pro W3" charset="0"/>
            </a:endParaRPr>
          </a:p>
          <a:p>
            <a:pPr lvl="1" eaLnBrk="1" hangingPunct="1"/>
            <a:r>
              <a:rPr lang="en-CA" dirty="0">
                <a:latin typeface="Calibri" charset="0"/>
                <a:ea typeface="ヒラギノ角ゴ Pro W3" charset="0"/>
                <a:cs typeface="ヒラギノ角ゴ Pro W3" charset="0"/>
                <a:sym typeface="Symbol" charset="0"/>
              </a:rPr>
              <a:t> </a:t>
            </a:r>
            <a:r>
              <a:rPr lang="en-CA" dirty="0">
                <a:latin typeface="Calibri" charset="0"/>
                <a:ea typeface="ヒラギノ角ゴ Pro W3" charset="0"/>
                <a:cs typeface="ヒラギノ角ゴ Pro W3" charset="0"/>
              </a:rPr>
              <a:t>formulary requests for medications</a:t>
            </a:r>
          </a:p>
          <a:p>
            <a:pPr lvl="1" eaLnBrk="1" hangingPunct="1"/>
            <a:r>
              <a:rPr lang="en-CA" dirty="0">
                <a:latin typeface="Calibri" charset="0"/>
                <a:ea typeface="ヒラギノ角ゴ Pro W3" charset="0"/>
                <a:cs typeface="ヒラギノ角ゴ Pro W3" charset="0"/>
              </a:rPr>
              <a:t>non-rational prescribing behaviour</a:t>
            </a:r>
          </a:p>
          <a:p>
            <a:pPr lvl="1" eaLnBrk="1" hangingPunct="1"/>
            <a:r>
              <a:rPr lang="en-CA" dirty="0">
                <a:latin typeface="Calibri" charset="0"/>
                <a:ea typeface="ヒラギノ角ゴ Pro W3" charset="0"/>
                <a:cs typeface="ヒラギノ角ゴ Pro W3" charset="0"/>
              </a:rPr>
              <a:t>increasing prescription rate</a:t>
            </a:r>
          </a:p>
          <a:p>
            <a:pPr lvl="1" eaLnBrk="1" hangingPunct="1"/>
            <a:r>
              <a:rPr lang="en-CA" dirty="0">
                <a:latin typeface="Calibri" charset="0"/>
                <a:ea typeface="ヒラギノ角ゴ Pro W3" charset="0"/>
                <a:cs typeface="ヒラギノ角ゴ Pro W3" charset="0"/>
              </a:rPr>
              <a:t>prescribing fewer generics</a:t>
            </a:r>
          </a:p>
          <a:p>
            <a:pPr lvl="1" eaLnBrk="1" hangingPunct="1"/>
            <a:r>
              <a:rPr lang="en-CA" dirty="0">
                <a:latin typeface="Calibri" charset="0"/>
                <a:ea typeface="ヒラギノ角ゴ Pro W3" charset="0"/>
                <a:cs typeface="ヒラギノ角ゴ Pro W3" charset="0"/>
              </a:rPr>
              <a:t>prescribing more expensive, newer meds at no demonstrated advantage</a:t>
            </a:r>
            <a:endParaRPr lang="en-US" dirty="0">
              <a:latin typeface="Calibri" charset="0"/>
              <a:ea typeface="ヒラギノ角ゴ Pro W3" charset="0"/>
              <a:cs typeface="ヒラギノ角ゴ Pro W3" charset="0"/>
            </a:endParaRPr>
          </a:p>
        </p:txBody>
      </p:sp>
      <p:sp>
        <p:nvSpPr>
          <p:cNvPr id="32771" name="Text Box 4"/>
          <p:cNvSpPr txBox="1">
            <a:spLocks noChangeArrowheads="1"/>
          </p:cNvSpPr>
          <p:nvPr/>
        </p:nvSpPr>
        <p:spPr bwMode="auto">
          <a:xfrm>
            <a:off x="1979613" y="6021388"/>
            <a:ext cx="6789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CA" sz="1600">
                <a:latin typeface="Tahoma" charset="0"/>
              </a:rPr>
              <a:t>Lexchin J </a:t>
            </a:r>
            <a:r>
              <a:rPr lang="en-CA" sz="1600" i="1">
                <a:latin typeface="Tahoma" charset="0"/>
              </a:rPr>
              <a:t>Canadian Medical Association Journal </a:t>
            </a:r>
            <a:r>
              <a:rPr lang="en-CA" sz="1600">
                <a:latin typeface="Tahoma" charset="0"/>
              </a:rPr>
              <a:t>1993;149:1401-1407</a:t>
            </a:r>
          </a:p>
          <a:p>
            <a:pPr algn="r" eaLnBrk="1" hangingPunct="1"/>
            <a:r>
              <a:rPr lang="en-CA" sz="1600">
                <a:latin typeface="Tahoma" charset="0"/>
              </a:rPr>
              <a:t>Wazana A </a:t>
            </a:r>
            <a:r>
              <a:rPr lang="en-CA" sz="1600" i="1">
                <a:latin typeface="Tahoma" charset="0"/>
              </a:rPr>
              <a:t>Journal of the American Medical Association </a:t>
            </a:r>
            <a:r>
              <a:rPr lang="en-CA" sz="1600">
                <a:latin typeface="Tahoma" charset="0"/>
              </a:rPr>
              <a:t>2000;283:373-380</a:t>
            </a:r>
            <a:endParaRPr lang="en-US" sz="1600">
              <a:latin typeface="Tahoma" charset="0"/>
            </a:endParaRPr>
          </a:p>
        </p:txBody>
      </p:sp>
    </p:spTree>
    <p:extLst>
      <p:ext uri="{BB962C8B-B14F-4D97-AF65-F5344CB8AC3E}">
        <p14:creationId xmlns:p14="http://schemas.microsoft.com/office/powerpoint/2010/main" val="550407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800" dirty="0"/>
              <a:t>Information from Pharmaceutical Companies and the</a:t>
            </a:r>
            <a:br>
              <a:rPr lang="en-US" sz="2800" dirty="0"/>
            </a:br>
            <a:r>
              <a:rPr lang="en-US" sz="2800" dirty="0"/>
              <a:t>Quality, Quantity, and Cost of Physicians’ Prescribing: </a:t>
            </a:r>
            <a:r>
              <a:rPr lang="en-US" sz="2800" dirty="0" smtClean="0"/>
              <a:t>             </a:t>
            </a:r>
            <a:r>
              <a:rPr lang="en-US" sz="2800" dirty="0"/>
              <a:t/>
            </a:r>
            <a:br>
              <a:rPr lang="en-US" sz="2800" dirty="0"/>
            </a:br>
            <a:r>
              <a:rPr lang="en-US" sz="2800" dirty="0" smtClean="0"/>
              <a:t>A Systematic Review</a:t>
            </a:r>
            <a:endParaRPr lang="en-US" sz="2800" dirty="0"/>
          </a:p>
        </p:txBody>
      </p:sp>
      <p:sp>
        <p:nvSpPr>
          <p:cNvPr id="3" name="Content Placeholder 2"/>
          <p:cNvSpPr>
            <a:spLocks noGrp="1"/>
          </p:cNvSpPr>
          <p:nvPr>
            <p:ph idx="1"/>
          </p:nvPr>
        </p:nvSpPr>
        <p:spPr>
          <a:xfrm>
            <a:off x="94339" y="1763487"/>
            <a:ext cx="9394376" cy="5058227"/>
          </a:xfrm>
        </p:spPr>
        <p:txBody>
          <a:bodyPr>
            <a:normAutofit/>
          </a:bodyPr>
          <a:lstStyle/>
          <a:p>
            <a:pPr marL="0" indent="0">
              <a:buNone/>
            </a:pPr>
            <a:r>
              <a:rPr lang="en-CA" sz="2400" dirty="0" smtClean="0">
                <a:sym typeface="Symbol"/>
              </a:rPr>
              <a:t>Marketing impact on scripts:</a:t>
            </a:r>
            <a:r>
              <a:rPr lang="en-US" sz="2400" dirty="0" smtClean="0"/>
              <a:t>Quality, </a:t>
            </a:r>
            <a:r>
              <a:rPr lang="en-CA" sz="2400" dirty="0" smtClean="0">
                <a:sym typeface="Symbol"/>
              </a:rPr>
              <a:t></a:t>
            </a:r>
            <a:r>
              <a:rPr lang="en-US" sz="2400" dirty="0" smtClean="0"/>
              <a:t>Quantity, </a:t>
            </a:r>
            <a:r>
              <a:rPr lang="en-CA" sz="2400" dirty="0" smtClean="0">
                <a:sym typeface="Symbol"/>
              </a:rPr>
              <a:t></a:t>
            </a:r>
            <a:r>
              <a:rPr lang="en-US" sz="2400" dirty="0" smtClean="0"/>
              <a:t>Costs*</a:t>
            </a:r>
          </a:p>
          <a:p>
            <a:pPr marL="0" indent="0">
              <a:buNone/>
            </a:pPr>
            <a:r>
              <a:rPr lang="en-US" dirty="0" smtClean="0"/>
              <a:t>	</a:t>
            </a:r>
            <a:r>
              <a:rPr lang="en-US" sz="2400" dirty="0" smtClean="0"/>
              <a:t>*66% showed an effect, 21% no effect, 13% mixed</a:t>
            </a:r>
            <a:endParaRPr lang="en-US" sz="2400" dirty="0"/>
          </a:p>
          <a:p>
            <a:pPr lvl="1"/>
            <a:r>
              <a:rPr lang="en-US" sz="2400" dirty="0"/>
              <a:t>58 studies: 2 </a:t>
            </a:r>
            <a:r>
              <a:rPr lang="en-US" sz="2400" dirty="0" smtClean="0"/>
              <a:t>RCT, </a:t>
            </a:r>
            <a:r>
              <a:rPr lang="en-US" sz="2400" dirty="0"/>
              <a:t>3 controlled cohort or case-controlled </a:t>
            </a:r>
            <a:r>
              <a:rPr lang="en-US" sz="2400" dirty="0" smtClean="0"/>
              <a:t>studies</a:t>
            </a:r>
          </a:p>
          <a:p>
            <a:pPr lvl="1"/>
            <a:r>
              <a:rPr lang="en-US" sz="2400" dirty="0" smtClean="0"/>
              <a:t>Association, not causation</a:t>
            </a:r>
          </a:p>
          <a:p>
            <a:pPr lvl="2"/>
            <a:r>
              <a:rPr lang="en-US" dirty="0" smtClean="0"/>
              <a:t>Bidirectional?</a:t>
            </a:r>
          </a:p>
          <a:p>
            <a:pPr lvl="1"/>
            <a:r>
              <a:rPr lang="en-US" sz="2400" dirty="0" smtClean="0"/>
              <a:t>Possible bias in both directions (publication, ideological, financial conflict)</a:t>
            </a:r>
          </a:p>
          <a:p>
            <a:pPr marL="0" indent="0">
              <a:buNone/>
            </a:pPr>
            <a:endParaRPr lang="en-US" sz="2000" dirty="0" smtClean="0"/>
          </a:p>
          <a:p>
            <a:pPr marL="0" indent="0">
              <a:buNone/>
            </a:pPr>
            <a:r>
              <a:rPr lang="en-US" sz="2000" dirty="0" err="1" smtClean="0"/>
              <a:t>Spurling</a:t>
            </a:r>
            <a:r>
              <a:rPr lang="en-US" sz="2000" dirty="0" smtClean="0"/>
              <a:t> G et al PLOS Medicine 2010  </a:t>
            </a:r>
            <a:r>
              <a:rPr lang="en-US" sz="2000" dirty="0" smtClean="0">
                <a:hlinkClick r:id="rId3"/>
              </a:rPr>
              <a:t>http://journals/</a:t>
            </a:r>
            <a:r>
              <a:rPr lang="en-US" sz="2000" dirty="0" err="1" smtClean="0">
                <a:hlinkClick r:id="rId3"/>
              </a:rPr>
              <a:t>plos/org/plosmedicine/article</a:t>
            </a:r>
            <a:r>
              <a:rPr lang="en-US" sz="2000" dirty="0" err="1" smtClean="0"/>
              <a:t>?id</a:t>
            </a:r>
            <a:r>
              <a:rPr lang="en-US" sz="2000" dirty="0" smtClean="0"/>
              <a:t>=10.1371/journal.pmed.1000352 </a:t>
            </a:r>
            <a:endParaRPr lang="en-US" sz="2000" dirty="0"/>
          </a:p>
        </p:txBody>
      </p:sp>
    </p:spTree>
    <p:extLst>
      <p:ext uri="{BB962C8B-B14F-4D97-AF65-F5344CB8AC3E}">
        <p14:creationId xmlns:p14="http://schemas.microsoft.com/office/powerpoint/2010/main" val="3745149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Factors affecting the uptake of new medicines (</a:t>
            </a:r>
            <a:r>
              <a:rPr lang="en-US" sz="3600" i="1" dirty="0" smtClean="0"/>
              <a:t>diffusion</a:t>
            </a:r>
            <a:r>
              <a:rPr lang="en-US" sz="3600" dirty="0" smtClean="0"/>
              <a:t>): a systematic review</a:t>
            </a:r>
            <a:endParaRPr lang="en-US" sz="3600" dirty="0"/>
          </a:p>
        </p:txBody>
      </p:sp>
      <p:sp>
        <p:nvSpPr>
          <p:cNvPr id="3" name="Content Placeholder 2"/>
          <p:cNvSpPr>
            <a:spLocks noGrp="1"/>
          </p:cNvSpPr>
          <p:nvPr>
            <p:ph idx="1"/>
          </p:nvPr>
        </p:nvSpPr>
        <p:spPr>
          <a:xfrm>
            <a:off x="457200" y="1560286"/>
            <a:ext cx="8229600" cy="5170714"/>
          </a:xfrm>
        </p:spPr>
        <p:txBody>
          <a:bodyPr>
            <a:normAutofit fontScale="62500" lnSpcReduction="20000"/>
          </a:bodyPr>
          <a:lstStyle/>
          <a:p>
            <a:endParaRPr lang="en-US" sz="4600" dirty="0" smtClean="0"/>
          </a:p>
          <a:p>
            <a:r>
              <a:rPr lang="en-US" sz="4600" dirty="0" smtClean="0"/>
              <a:t>Doctor: “Early adopter”</a:t>
            </a:r>
          </a:p>
          <a:p>
            <a:pPr lvl="1"/>
            <a:r>
              <a:rPr lang="en-US" sz="3600" dirty="0" smtClean="0"/>
              <a:t>Interest in a therapeutic area</a:t>
            </a:r>
          </a:p>
          <a:p>
            <a:pPr lvl="1"/>
            <a:r>
              <a:rPr lang="en-US" sz="3600" dirty="0" smtClean="0"/>
              <a:t>Participation in clinical trials</a:t>
            </a:r>
          </a:p>
          <a:p>
            <a:pPr lvl="1"/>
            <a:r>
              <a:rPr lang="en-US" sz="3600" dirty="0" smtClean="0"/>
              <a:t>Volume of prescribing</a:t>
            </a:r>
          </a:p>
          <a:p>
            <a:pPr lvl="1"/>
            <a:endParaRPr lang="en-US" sz="3600" dirty="0" smtClean="0"/>
          </a:p>
          <a:p>
            <a:r>
              <a:rPr lang="en-US" sz="4100" dirty="0" smtClean="0"/>
              <a:t>Marketing efforts of pharmaceutical companies (</a:t>
            </a:r>
            <a:r>
              <a:rPr lang="en-US" sz="4100" i="1" dirty="0" smtClean="0"/>
              <a:t>budget</a:t>
            </a:r>
            <a:r>
              <a:rPr lang="en-US" sz="4100" dirty="0" smtClean="0"/>
              <a:t> correlates to uptake)</a:t>
            </a:r>
          </a:p>
          <a:p>
            <a:pPr lvl="1"/>
            <a:r>
              <a:rPr lang="en-US" i="1" dirty="0" smtClean="0">
                <a:solidFill>
                  <a:srgbClr val="FF0000"/>
                </a:solidFill>
              </a:rPr>
              <a:t>Detailing</a:t>
            </a:r>
            <a:r>
              <a:rPr lang="en-US" dirty="0" smtClean="0">
                <a:solidFill>
                  <a:srgbClr val="FF0000"/>
                </a:solidFill>
              </a:rPr>
              <a:t> had the largest effect</a:t>
            </a:r>
          </a:p>
          <a:p>
            <a:pPr lvl="1"/>
            <a:endParaRPr lang="en-US" dirty="0" smtClean="0">
              <a:solidFill>
                <a:srgbClr val="FF0000"/>
              </a:solidFill>
            </a:endParaRPr>
          </a:p>
          <a:p>
            <a:r>
              <a:rPr lang="en-US" sz="4100" dirty="0" smtClean="0"/>
              <a:t>Prescribing contagion via professional and social interactions</a:t>
            </a:r>
          </a:p>
          <a:p>
            <a:pPr marL="0" indent="0">
              <a:buNone/>
            </a:pPr>
            <a:endParaRPr lang="en-US" sz="4100" dirty="0" smtClean="0"/>
          </a:p>
          <a:p>
            <a:pPr marL="0" indent="0">
              <a:buNone/>
            </a:pPr>
            <a:r>
              <a:rPr lang="en-US" dirty="0" smtClean="0"/>
              <a:t>		</a:t>
            </a:r>
            <a:r>
              <a:rPr lang="en-US" sz="2600" dirty="0" smtClean="0"/>
              <a:t>	</a:t>
            </a:r>
            <a:r>
              <a:rPr lang="en-US" sz="2600" dirty="0" err="1" smtClean="0"/>
              <a:t>Lubloy</a:t>
            </a:r>
            <a:r>
              <a:rPr lang="en-US" sz="2600" dirty="0" smtClean="0"/>
              <a:t> A BMC Health Services Research 2014;14:469</a:t>
            </a:r>
            <a:r>
              <a:rPr lang="en-US" dirty="0" smtClean="0"/>
              <a:t>.</a:t>
            </a:r>
            <a:endParaRPr lang="en-US" dirty="0"/>
          </a:p>
        </p:txBody>
      </p:sp>
    </p:spTree>
    <p:extLst>
      <p:ext uri="{BB962C8B-B14F-4D97-AF65-F5344CB8AC3E}">
        <p14:creationId xmlns:p14="http://schemas.microsoft.com/office/powerpoint/2010/main" val="391012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7"/>
            <a:ext cx="8229600" cy="1143000"/>
          </a:xfrm>
        </p:spPr>
        <p:txBody>
          <a:bodyPr>
            <a:noAutofit/>
          </a:bodyPr>
          <a:lstStyle/>
          <a:p>
            <a:r>
              <a:rPr lang="en-US" sz="2800" dirty="0" smtClean="0"/>
              <a:t>The effects and role of Direct-to-Physician Marketing in the Pharmaceutical Industry: An Integrative review</a:t>
            </a:r>
            <a:endParaRPr lang="en-US" sz="2800" dirty="0"/>
          </a:p>
        </p:txBody>
      </p:sp>
      <p:sp>
        <p:nvSpPr>
          <p:cNvPr id="3" name="Content Placeholder 2"/>
          <p:cNvSpPr>
            <a:spLocks noGrp="1"/>
          </p:cNvSpPr>
          <p:nvPr>
            <p:ph idx="1"/>
          </p:nvPr>
        </p:nvSpPr>
        <p:spPr>
          <a:xfrm>
            <a:off x="547915" y="1436913"/>
            <a:ext cx="8356601" cy="5257800"/>
          </a:xfrm>
        </p:spPr>
        <p:txBody>
          <a:bodyPr>
            <a:normAutofit fontScale="62500" lnSpcReduction="20000"/>
          </a:bodyPr>
          <a:lstStyle/>
          <a:p>
            <a:pPr marL="0" indent="0">
              <a:buNone/>
            </a:pPr>
            <a:r>
              <a:rPr lang="en-US" sz="3400" dirty="0" smtClean="0"/>
              <a:t>“Not only is detailing an important source of information, it affects physician prescription behavior in a positive and significant manner. More important, this seems to occur over the length of the drug’s life cycle. This is puzzling considering that over a drug’s life cycle, most information about the drug is likely to be disseminated early on—a fact confirmed by physician surveys….</a:t>
            </a:r>
            <a:r>
              <a:rPr lang="en-US" sz="3400" dirty="0" smtClean="0">
                <a:solidFill>
                  <a:srgbClr val="FF0000"/>
                </a:solidFill>
              </a:rPr>
              <a:t>Based on our analysis and industry observations, our explanation is that in addition to providing a “reminder effect”, constant interaction builds a stock of goodwill between a detailer and the physician, translating into positive physician prescribing behavior. This goodwill is not based on purely objective and rational factors but on social and cultural norms. Its character changes from informative to more persuasive in the later stages of the drug life cycle. The evolution of goodwill in this manner reflects the deepening relationship between the physician and the pharmaceutical sa</a:t>
            </a:r>
            <a:r>
              <a:rPr lang="en-US" sz="3400" dirty="0">
                <a:solidFill>
                  <a:srgbClr val="FF0000"/>
                </a:solidFill>
              </a:rPr>
              <a:t>l</a:t>
            </a:r>
            <a:r>
              <a:rPr lang="en-US" sz="3400" dirty="0" smtClean="0">
                <a:solidFill>
                  <a:srgbClr val="FF0000"/>
                </a:solidFill>
              </a:rPr>
              <a:t>es representative.</a:t>
            </a:r>
          </a:p>
          <a:p>
            <a:pPr marL="0" indent="0">
              <a:buNone/>
            </a:pPr>
            <a:endParaRPr lang="en-US" sz="2900" dirty="0" smtClean="0"/>
          </a:p>
          <a:p>
            <a:pPr marL="0" indent="0">
              <a:buNone/>
            </a:pPr>
            <a:r>
              <a:rPr lang="en-US" sz="2900" dirty="0" err="1" smtClean="0"/>
              <a:t>Manchanda</a:t>
            </a:r>
            <a:r>
              <a:rPr lang="en-US" sz="2900" dirty="0" smtClean="0"/>
              <a:t> P. Yale J Health Policy, Law &amp; Ethics 785 2005</a:t>
            </a:r>
            <a:endParaRPr lang="en-US" sz="2900" dirty="0"/>
          </a:p>
        </p:txBody>
      </p:sp>
    </p:spTree>
    <p:extLst>
      <p:ext uri="{BB962C8B-B14F-4D97-AF65-F5344CB8AC3E}">
        <p14:creationId xmlns:p14="http://schemas.microsoft.com/office/powerpoint/2010/main" val="4052436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Can this influence be a </a:t>
            </a:r>
            <a:r>
              <a:rPr lang="en-US" sz="4000" b="1" dirty="0" smtClean="0"/>
              <a:t>good </a:t>
            </a:r>
            <a:r>
              <a:rPr lang="en-US" sz="4000" dirty="0" smtClean="0"/>
              <a:t>thing? </a:t>
            </a:r>
            <a:r>
              <a:rPr lang="en-US" sz="2200" dirty="0" smtClean="0"/>
              <a:t>American Journal of Bioethics 2010</a:t>
            </a:r>
            <a:endParaRPr lang="en-US" sz="2200"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8000"/>
                </a:solidFill>
              </a:rPr>
              <a:t>Huddle: </a:t>
            </a:r>
            <a:r>
              <a:rPr lang="en-US" dirty="0" err="1" smtClean="0">
                <a:solidFill>
                  <a:srgbClr val="008000"/>
                </a:solidFill>
              </a:rPr>
              <a:t>behavioural</a:t>
            </a:r>
            <a:r>
              <a:rPr lang="en-US" dirty="0" smtClean="0">
                <a:solidFill>
                  <a:srgbClr val="008000"/>
                </a:solidFill>
              </a:rPr>
              <a:t> economics view of the inevitability of unconscious influence is not proven</a:t>
            </a:r>
          </a:p>
          <a:p>
            <a:r>
              <a:rPr lang="en-US" dirty="0" err="1" smtClean="0">
                <a:solidFill>
                  <a:srgbClr val="FF0000"/>
                </a:solidFill>
              </a:rPr>
              <a:t>Morreim</a:t>
            </a:r>
            <a:r>
              <a:rPr lang="en-US" dirty="0" smtClean="0">
                <a:solidFill>
                  <a:srgbClr val="FF0000"/>
                </a:solidFill>
              </a:rPr>
              <a:t>: physician as fiduciary imposes a higher standard of </a:t>
            </a:r>
            <a:r>
              <a:rPr lang="en-US" dirty="0" err="1" smtClean="0">
                <a:solidFill>
                  <a:srgbClr val="FF0000"/>
                </a:solidFill>
              </a:rPr>
              <a:t>behaviour</a:t>
            </a:r>
            <a:r>
              <a:rPr lang="en-US" dirty="0" smtClean="0">
                <a:solidFill>
                  <a:srgbClr val="FF0000"/>
                </a:solidFill>
              </a:rPr>
              <a:t> (burden of proof on the doctor that no abuse)</a:t>
            </a:r>
          </a:p>
          <a:p>
            <a:r>
              <a:rPr lang="en-US" dirty="0" smtClean="0">
                <a:solidFill>
                  <a:srgbClr val="008000"/>
                </a:solidFill>
              </a:rPr>
              <a:t>Rubin: it is good for the public for new drugs to be used</a:t>
            </a:r>
          </a:p>
          <a:p>
            <a:r>
              <a:rPr lang="en-US" dirty="0" smtClean="0">
                <a:solidFill>
                  <a:srgbClr val="FF0000"/>
                </a:solidFill>
              </a:rPr>
              <a:t>Brody: unprofessional to spend time with detailers because there are other sources of information, and detailers are giving you gifts, setting up a conflict of interest</a:t>
            </a:r>
          </a:p>
          <a:p>
            <a:r>
              <a:rPr lang="en-US" dirty="0" err="1" smtClean="0"/>
              <a:t>etc</a:t>
            </a:r>
            <a:endParaRPr lang="en-US" dirty="0"/>
          </a:p>
        </p:txBody>
      </p:sp>
    </p:spTree>
    <p:extLst>
      <p:ext uri="{BB962C8B-B14F-4D97-AF65-F5344CB8AC3E}">
        <p14:creationId xmlns:p14="http://schemas.microsoft.com/office/powerpoint/2010/main" val="2899412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pPr defTabSz="914400"/>
            <a:r>
              <a:rPr lang="en-CA">
                <a:latin typeface="Calibri" charset="0"/>
                <a:ea typeface="ヒラギノ角ゴ Pro W3" charset="0"/>
                <a:cs typeface="ヒラギノ角ゴ Pro W3" charset="0"/>
              </a:rPr>
              <a:t>Ethical issues</a:t>
            </a:r>
            <a:endParaRPr lang="en-US">
              <a:latin typeface="Calibri" charset="0"/>
              <a:ea typeface="ヒラギノ角ゴ Pro W3" charset="0"/>
              <a:cs typeface="ヒラギノ角ゴ Pro W3" charset="0"/>
            </a:endParaRPr>
          </a:p>
        </p:txBody>
      </p:sp>
      <p:sp>
        <p:nvSpPr>
          <p:cNvPr id="45058" name="Rectangle 3"/>
          <p:cNvSpPr>
            <a:spLocks noGrp="1"/>
          </p:cNvSpPr>
          <p:nvPr>
            <p:ph type="body" idx="1"/>
          </p:nvPr>
        </p:nvSpPr>
        <p:spPr/>
        <p:txBody>
          <a:bodyPr/>
          <a:lstStyle/>
          <a:p>
            <a:pPr defTabSz="914400"/>
            <a:r>
              <a:rPr lang="en-CA">
                <a:latin typeface="Calibri" charset="0"/>
                <a:ea typeface="ヒラギノ角ゴ Pro W3" charset="0"/>
                <a:cs typeface="ヒラギノ角ゴ Pro W3" charset="0"/>
              </a:rPr>
              <a:t>Benevolence</a:t>
            </a:r>
          </a:p>
          <a:p>
            <a:pPr lvl="1" defTabSz="914400"/>
            <a:r>
              <a:rPr lang="en-CA">
                <a:latin typeface="Calibri" charset="0"/>
                <a:ea typeface="ヒラギノ角ゴ Pro W3" charset="0"/>
                <a:cs typeface="ヒラギノ角ゴ Pro W3" charset="0"/>
              </a:rPr>
              <a:t>fiduciary nature of patient-physician relationship</a:t>
            </a:r>
          </a:p>
          <a:p>
            <a:pPr defTabSz="914400"/>
            <a:r>
              <a:rPr lang="en-CA">
                <a:latin typeface="Calibri" charset="0"/>
                <a:ea typeface="ヒラギノ角ゴ Pro W3" charset="0"/>
                <a:cs typeface="ヒラギノ角ゴ Pro W3" charset="0"/>
              </a:rPr>
              <a:t>Conflict of interest</a:t>
            </a:r>
          </a:p>
          <a:p>
            <a:pPr lvl="1" defTabSz="914400"/>
            <a:r>
              <a:rPr lang="en-CA">
                <a:latin typeface="Calibri" charset="0"/>
                <a:ea typeface="ヒラギノ角ゴ Pro W3" charset="0"/>
                <a:cs typeface="ヒラギノ角ゴ Pro W3" charset="0"/>
              </a:rPr>
              <a:t>“exists when the MDs primary responsibility to the patient is influence by secondary competing considerations such as personal gain”</a:t>
            </a:r>
          </a:p>
          <a:p>
            <a:pPr lvl="1" defTabSz="914400"/>
            <a:r>
              <a:rPr lang="en-CA">
                <a:latin typeface="Calibri" charset="0"/>
                <a:ea typeface="ヒラギノ角ゴ Pro W3" charset="0"/>
                <a:cs typeface="ヒラギノ角ゴ Pro W3" charset="0"/>
              </a:rPr>
              <a:t>patient perception of physician’s receiving gifts from patients</a:t>
            </a:r>
          </a:p>
        </p:txBody>
      </p:sp>
      <p:sp>
        <p:nvSpPr>
          <p:cNvPr id="45059" name="Rectangle 4"/>
          <p:cNvSpPr>
            <a:spLocks noChangeArrowheads="1"/>
          </p:cNvSpPr>
          <p:nvPr/>
        </p:nvSpPr>
        <p:spPr bwMode="auto">
          <a:xfrm>
            <a:off x="2051050" y="6237288"/>
            <a:ext cx="661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hangingPunct="0"/>
            <a:r>
              <a:rPr lang="en-CA" sz="1600" i="1"/>
              <a:t>Physicians and the pharmaceutical industry (update 2007)</a:t>
            </a:r>
            <a:r>
              <a:rPr lang="en-CA" sz="1600"/>
              <a:t> www.cma.ca</a:t>
            </a:r>
            <a:endParaRPr lang="en-US" sz="1600"/>
          </a:p>
        </p:txBody>
      </p:sp>
    </p:spTree>
    <p:extLst>
      <p:ext uri="{BB962C8B-B14F-4D97-AF65-F5344CB8AC3E}">
        <p14:creationId xmlns:p14="http://schemas.microsoft.com/office/powerpoint/2010/main" val="1810692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pPr defTabSz="914400"/>
            <a:r>
              <a:rPr lang="en-CA">
                <a:latin typeface="Calibri" charset="0"/>
                <a:ea typeface="ヒラギノ角ゴ Pro W3" charset="0"/>
                <a:cs typeface="ヒラギノ角ゴ Pro W3" charset="0"/>
              </a:rPr>
              <a:t>Ethical issues</a:t>
            </a:r>
            <a:endParaRPr lang="en-US">
              <a:latin typeface="Calibri" charset="0"/>
              <a:ea typeface="ヒラギノ角ゴ Pro W3" charset="0"/>
              <a:cs typeface="ヒラギノ角ゴ Pro W3" charset="0"/>
            </a:endParaRPr>
          </a:p>
        </p:txBody>
      </p:sp>
      <p:sp>
        <p:nvSpPr>
          <p:cNvPr id="47106" name="Rectangle 3"/>
          <p:cNvSpPr>
            <a:spLocks noGrp="1"/>
          </p:cNvSpPr>
          <p:nvPr>
            <p:ph type="body" idx="1"/>
          </p:nvPr>
        </p:nvSpPr>
        <p:spPr/>
        <p:txBody>
          <a:bodyPr/>
          <a:lstStyle/>
          <a:p>
            <a:pPr defTabSz="914400">
              <a:lnSpc>
                <a:spcPct val="90000"/>
              </a:lnSpc>
            </a:pPr>
            <a:r>
              <a:rPr lang="en-CA">
                <a:latin typeface="Calibri" charset="0"/>
                <a:ea typeface="ヒラギノ角ゴ Pro W3" charset="0"/>
                <a:cs typeface="ヒラギノ角ゴ Pro W3" charset="0"/>
              </a:rPr>
              <a:t>Autonomy</a:t>
            </a:r>
          </a:p>
          <a:p>
            <a:pPr lvl="1" defTabSz="914400">
              <a:lnSpc>
                <a:spcPct val="90000"/>
              </a:lnSpc>
            </a:pPr>
            <a:r>
              <a:rPr lang="en-CA">
                <a:latin typeface="Calibri" charset="0"/>
                <a:ea typeface="ヒラギノ角ゴ Pro W3" charset="0"/>
                <a:cs typeface="ヒラギノ角ゴ Pro W3" charset="0"/>
              </a:rPr>
              <a:t>“the physician should always maintain professional autonomy, independence and commitment to the scientific method”</a:t>
            </a:r>
            <a:endParaRPr lang="en-US" altLang="ja-JP">
              <a:latin typeface="Calibri" charset="0"/>
              <a:ea typeface="ヒラギノ角ゴ Pro W3" charset="0"/>
              <a:cs typeface="ヒラギノ角ゴ Pro W3" charset="0"/>
            </a:endParaRPr>
          </a:p>
          <a:p>
            <a:pPr defTabSz="914400">
              <a:lnSpc>
                <a:spcPct val="90000"/>
              </a:lnSpc>
            </a:pPr>
            <a:r>
              <a:rPr lang="en-CA">
                <a:latin typeface="Calibri" charset="0"/>
                <a:ea typeface="ヒラギノ角ゴ Pro W3" charset="0"/>
                <a:cs typeface="ヒラギノ角ゴ Pro W3" charset="0"/>
              </a:rPr>
              <a:t>Justice</a:t>
            </a:r>
          </a:p>
          <a:p>
            <a:pPr lvl="1" defTabSz="914400">
              <a:lnSpc>
                <a:spcPct val="90000"/>
              </a:lnSpc>
            </a:pPr>
            <a:r>
              <a:rPr lang="en-CA">
                <a:latin typeface="Calibri" charset="0"/>
                <a:ea typeface="ヒラギノ角ゴ Pro W3" charset="0"/>
                <a:cs typeface="ヒラギノ角ゴ Pro W3" charset="0"/>
              </a:rPr>
              <a:t>Costs involved for:</a:t>
            </a:r>
          </a:p>
          <a:p>
            <a:pPr lvl="2" defTabSz="914400">
              <a:lnSpc>
                <a:spcPct val="90000"/>
              </a:lnSpc>
            </a:pPr>
            <a:r>
              <a:rPr lang="en-CA">
                <a:latin typeface="Calibri" charset="0"/>
                <a:ea typeface="ＭＳ Ｐゴシック" charset="0"/>
                <a:cs typeface="ＭＳ Ｐゴシック" charset="0"/>
              </a:rPr>
              <a:t>pharmaceutical industry</a:t>
            </a:r>
          </a:p>
          <a:p>
            <a:pPr lvl="2" defTabSz="914400">
              <a:lnSpc>
                <a:spcPct val="90000"/>
              </a:lnSpc>
            </a:pPr>
            <a:r>
              <a:rPr lang="en-CA">
                <a:latin typeface="Calibri" charset="0"/>
                <a:ea typeface="ＭＳ Ｐゴシック" charset="0"/>
                <a:cs typeface="ＭＳ Ｐゴシック" charset="0"/>
              </a:rPr>
              <a:t>doctors </a:t>
            </a:r>
          </a:p>
          <a:p>
            <a:pPr lvl="2" defTabSz="914400">
              <a:lnSpc>
                <a:spcPct val="90000"/>
              </a:lnSpc>
            </a:pPr>
            <a:r>
              <a:rPr lang="en-CA">
                <a:latin typeface="Calibri" charset="0"/>
                <a:ea typeface="ＭＳ Ｐゴシック" charset="0"/>
                <a:cs typeface="ＭＳ Ｐゴシック" charset="0"/>
              </a:rPr>
              <a:t>patients</a:t>
            </a:r>
          </a:p>
          <a:p>
            <a:pPr lvl="2" defTabSz="914400">
              <a:lnSpc>
                <a:spcPct val="90000"/>
              </a:lnSpc>
            </a:pPr>
            <a:r>
              <a:rPr lang="en-CA">
                <a:latin typeface="Calibri" charset="0"/>
                <a:ea typeface="ＭＳ Ｐゴシック" charset="0"/>
                <a:cs typeface="ＭＳ Ｐゴシック" charset="0"/>
              </a:rPr>
              <a:t>public</a:t>
            </a:r>
          </a:p>
        </p:txBody>
      </p:sp>
      <p:sp>
        <p:nvSpPr>
          <p:cNvPr id="47107" name="Rectangle 4"/>
          <p:cNvSpPr>
            <a:spLocks noChangeArrowheads="1"/>
          </p:cNvSpPr>
          <p:nvPr/>
        </p:nvSpPr>
        <p:spPr bwMode="auto">
          <a:xfrm>
            <a:off x="2195513" y="6308725"/>
            <a:ext cx="661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hangingPunct="0"/>
            <a:r>
              <a:rPr lang="en-CA" sz="1600" i="1"/>
              <a:t>Physicians and the pharmaceutical industry (update 2007)</a:t>
            </a:r>
            <a:r>
              <a:rPr lang="en-CA" sz="1600"/>
              <a:t> www.cma.ca</a:t>
            </a:r>
            <a:endParaRPr lang="en-US" sz="1600"/>
          </a:p>
        </p:txBody>
      </p:sp>
    </p:spTree>
    <p:extLst>
      <p:ext uri="{BB962C8B-B14F-4D97-AF65-F5344CB8AC3E}">
        <p14:creationId xmlns:p14="http://schemas.microsoft.com/office/powerpoint/2010/main" val="11472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52282" y="416862"/>
            <a:ext cx="5396753" cy="55009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797" y="5911992"/>
            <a:ext cx="404868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262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Standards / Guidelines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03102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1062566"/>
            <a:ext cx="8991600" cy="2603500"/>
          </a:xfrm>
          <a:prstGeom prst="rect">
            <a:avLst/>
          </a:prstGeom>
        </p:spPr>
      </p:pic>
      <p:sp>
        <p:nvSpPr>
          <p:cNvPr id="6" name="TextBox 5"/>
          <p:cNvSpPr txBox="1"/>
          <p:nvPr/>
        </p:nvSpPr>
        <p:spPr>
          <a:xfrm>
            <a:off x="544286" y="6331857"/>
            <a:ext cx="6404317" cy="400110"/>
          </a:xfrm>
          <a:prstGeom prst="rect">
            <a:avLst/>
          </a:prstGeom>
          <a:noFill/>
        </p:spPr>
        <p:txBody>
          <a:bodyPr wrap="none" rtlCol="0">
            <a:spAutoFit/>
          </a:bodyPr>
          <a:lstStyle/>
          <a:p>
            <a:r>
              <a:rPr lang="en-CA" sz="2000" dirty="0" smtClean="0"/>
              <a:t>http://policybase.cma.ca/dbtw-wpd/Policypdf/PD08-01.pdf</a:t>
            </a:r>
            <a:endParaRPr lang="en-US" sz="2000" dirty="0"/>
          </a:p>
        </p:txBody>
      </p:sp>
    </p:spTree>
    <p:extLst>
      <p:ext uri="{BB962C8B-B14F-4D97-AF65-F5344CB8AC3E}">
        <p14:creationId xmlns:p14="http://schemas.microsoft.com/office/powerpoint/2010/main" val="42886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5000" y="-3105150"/>
            <a:ext cx="10414000" cy="13068300"/>
          </a:xfrm>
          <a:prstGeom prst="rect">
            <a:avLst/>
          </a:prstGeom>
        </p:spPr>
      </p:pic>
      <p:sp>
        <p:nvSpPr>
          <p:cNvPr id="5" name="TextBox 4"/>
          <p:cNvSpPr txBox="1"/>
          <p:nvPr/>
        </p:nvSpPr>
        <p:spPr>
          <a:xfrm>
            <a:off x="3574167" y="5678751"/>
            <a:ext cx="5468189" cy="584776"/>
          </a:xfrm>
          <a:prstGeom prst="rect">
            <a:avLst/>
          </a:prstGeom>
          <a:noFill/>
        </p:spPr>
        <p:txBody>
          <a:bodyPr wrap="none" rtlCol="0">
            <a:spAutoFit/>
          </a:bodyPr>
          <a:lstStyle/>
          <a:p>
            <a:r>
              <a:rPr lang="en-US" b="1" dirty="0" smtClean="0">
                <a:latin typeface="Calibri" charset="0"/>
                <a:ea typeface="ヒラギノ角ゴ Pro W3" charset="0"/>
                <a:cs typeface="ヒラギノ角ゴ Pro W3" charset="0"/>
              </a:rPr>
              <a:t/>
            </a:r>
            <a:br>
              <a:rPr lang="en-US" b="1" dirty="0" smtClean="0">
                <a:latin typeface="Calibri" charset="0"/>
                <a:ea typeface="ヒラギノ角ゴ Pro W3" charset="0"/>
                <a:cs typeface="ヒラギノ角ゴ Pro W3" charset="0"/>
              </a:rPr>
            </a:br>
            <a:r>
              <a:rPr lang="en-US" sz="1400" b="1" dirty="0" smtClean="0">
                <a:latin typeface="Calibri" charset="0"/>
                <a:ea typeface="ヒラギノ角ゴ Pro W3" charset="0"/>
                <a:cs typeface="ヒラギノ角ゴ Pro W3" charset="0"/>
              </a:rPr>
              <a:t>http://</a:t>
            </a:r>
            <a:r>
              <a:rPr lang="en-US" sz="1400" b="1" dirty="0" err="1" smtClean="0">
                <a:latin typeface="Calibri" charset="0"/>
                <a:ea typeface="ヒラギノ角ゴ Pro W3" charset="0"/>
                <a:cs typeface="ヒラギノ角ゴ Pro W3" charset="0"/>
              </a:rPr>
              <a:t>www.ucsfcme.com/news/IndustryFundingMedicalEduation.pdf</a:t>
            </a:r>
            <a:r>
              <a:rPr lang="en-US" sz="1400" b="1" dirty="0" smtClean="0">
                <a:latin typeface="Calibri" charset="0"/>
                <a:ea typeface="ヒラギノ角ゴ Pro W3" charset="0"/>
                <a:cs typeface="ヒラギノ角ゴ Pro W3" charset="0"/>
              </a:rPr>
              <a:t> </a:t>
            </a:r>
            <a:endParaRPr lang="en-US" b="1" dirty="0"/>
          </a:p>
        </p:txBody>
      </p:sp>
    </p:spTree>
    <p:extLst>
      <p:ext uri="{BB962C8B-B14F-4D97-AF65-F5344CB8AC3E}">
        <p14:creationId xmlns:p14="http://schemas.microsoft.com/office/powerpoint/2010/main" val="1378097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40514"/>
          </a:xfrm>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5143" dirty="0" smtClean="0"/>
              <a:t>“Interactions with Pharmaceutical Representatives Policy” Oct 30, 2015</a:t>
            </a:r>
          </a:p>
          <a:p>
            <a:pPr>
              <a:buNone/>
            </a:pPr>
            <a:endParaRPr lang="en-US" sz="5143" dirty="0" smtClean="0"/>
          </a:p>
          <a:p>
            <a:pPr>
              <a:buNone/>
            </a:pPr>
            <a:r>
              <a:rPr lang="en-US" sz="5143" dirty="0" smtClean="0"/>
              <a:t>   (SMH Intranet)</a:t>
            </a:r>
            <a:endParaRPr lang="en-US" sz="5143" dirty="0"/>
          </a:p>
        </p:txBody>
      </p:sp>
      <p:pic>
        <p:nvPicPr>
          <p:cNvPr id="7" name="Picture 6"/>
          <p:cNvPicPr>
            <a:picLocks noChangeAspect="1"/>
          </p:cNvPicPr>
          <p:nvPr/>
        </p:nvPicPr>
        <p:blipFill>
          <a:blip r:embed="rId2"/>
          <a:stretch>
            <a:fillRect/>
          </a:stretch>
        </p:blipFill>
        <p:spPr>
          <a:xfrm>
            <a:off x="457200" y="471714"/>
            <a:ext cx="3937000" cy="3213100"/>
          </a:xfrm>
          <a:prstGeom prst="rect">
            <a:avLst/>
          </a:prstGeom>
        </p:spPr>
      </p:pic>
    </p:spTree>
    <p:extLst>
      <p:ext uri="{BB962C8B-B14F-4D97-AF65-F5344CB8AC3E}">
        <p14:creationId xmlns:p14="http://schemas.microsoft.com/office/powerpoint/2010/main" val="1649739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4495800"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821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792" y="2743200"/>
            <a:ext cx="8197950" cy="3539430"/>
          </a:xfrm>
          <a:prstGeom prst="rect">
            <a:avLst/>
          </a:prstGeom>
          <a:noFill/>
        </p:spPr>
        <p:txBody>
          <a:bodyPr wrap="none" rtlCol="0">
            <a:spAutoFit/>
          </a:bodyPr>
          <a:lstStyle/>
          <a:p>
            <a:r>
              <a:rPr lang="en-US" sz="2800" dirty="0" smtClean="0"/>
              <a:t>What do we need to know about the U of T Standards?</a:t>
            </a:r>
          </a:p>
          <a:p>
            <a:endParaRPr lang="en-US" sz="2800" dirty="0"/>
          </a:p>
          <a:p>
            <a:r>
              <a:rPr lang="en-US" sz="2800" u="sng" dirty="0" smtClean="0"/>
              <a:t>Principles:</a:t>
            </a:r>
          </a:p>
          <a:p>
            <a:endParaRPr lang="en-US" sz="2800" dirty="0"/>
          </a:p>
          <a:p>
            <a:r>
              <a:rPr lang="en-US" sz="2800" dirty="0" smtClean="0"/>
              <a:t>The interests of our </a:t>
            </a:r>
            <a:r>
              <a:rPr lang="en-US" sz="2800" b="1" dirty="0" smtClean="0"/>
              <a:t>patients</a:t>
            </a:r>
            <a:r>
              <a:rPr lang="en-US" sz="2800" dirty="0" smtClean="0"/>
              <a:t> are paramount</a:t>
            </a:r>
          </a:p>
          <a:p>
            <a:endParaRPr lang="en-US" sz="2800" dirty="0"/>
          </a:p>
          <a:p>
            <a:r>
              <a:rPr lang="en-US" sz="2800" dirty="0" smtClean="0"/>
              <a:t>We are </a:t>
            </a:r>
            <a:r>
              <a:rPr lang="en-US" sz="2800" b="1" dirty="0" smtClean="0"/>
              <a:t>role models </a:t>
            </a:r>
            <a:r>
              <a:rPr lang="en-US" sz="2800" dirty="0" smtClean="0"/>
              <a:t>for trainees: </a:t>
            </a:r>
          </a:p>
          <a:p>
            <a:r>
              <a:rPr lang="en-US" sz="2800" dirty="0"/>
              <a:t>	</a:t>
            </a:r>
            <a:r>
              <a:rPr lang="en-US" sz="2800" dirty="0" smtClean="0"/>
              <a:t>Rules apply to all of us, at all times</a:t>
            </a:r>
            <a:endParaRPr lang="en-US" sz="2800" dirty="0"/>
          </a:p>
        </p:txBody>
      </p:sp>
      <p:pic>
        <p:nvPicPr>
          <p:cNvPr id="3" name="Picture 2"/>
          <p:cNvPicPr>
            <a:picLocks noChangeAspect="1"/>
          </p:cNvPicPr>
          <p:nvPr/>
        </p:nvPicPr>
        <p:blipFill>
          <a:blip r:embed="rId2"/>
          <a:stretch>
            <a:fillRect/>
          </a:stretch>
        </p:blipFill>
        <p:spPr>
          <a:xfrm>
            <a:off x="0" y="26947"/>
            <a:ext cx="9144000" cy="2268682"/>
          </a:xfrm>
          <a:prstGeom prst="rect">
            <a:avLst/>
          </a:prstGeom>
        </p:spPr>
      </p:pic>
    </p:spTree>
    <p:extLst>
      <p:ext uri="{BB962C8B-B14F-4D97-AF65-F5344CB8AC3E}">
        <p14:creationId xmlns:p14="http://schemas.microsoft.com/office/powerpoint/2010/main" val="2050462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normAutofit/>
          </a:bodyPr>
          <a:lstStyle/>
          <a:p>
            <a:pPr defTabSz="914400"/>
            <a:r>
              <a:rPr lang="en-US" sz="3200" dirty="0" smtClean="0"/>
              <a:t>U of T Relationship with Industry &amp; </a:t>
            </a:r>
            <a:br>
              <a:rPr lang="en-US" sz="3200" dirty="0" smtClean="0"/>
            </a:br>
            <a:r>
              <a:rPr lang="en-US" sz="3200" dirty="0" smtClean="0"/>
              <a:t>the Educational Environment in UME &amp; PGME</a:t>
            </a:r>
            <a:endParaRPr lang="en-US" sz="3200" dirty="0">
              <a:latin typeface="Calibri" charset="0"/>
              <a:ea typeface="ヒラギノ角ゴ Pro W3" charset="0"/>
              <a:cs typeface="ヒラギノ角ゴ Pro W3" charset="0"/>
            </a:endParaRPr>
          </a:p>
        </p:txBody>
      </p:sp>
      <p:sp>
        <p:nvSpPr>
          <p:cNvPr id="34818" name="Rectangle 3"/>
          <p:cNvSpPr>
            <a:spLocks noGrp="1"/>
          </p:cNvSpPr>
          <p:nvPr>
            <p:ph type="body" idx="1"/>
          </p:nvPr>
        </p:nvSpPr>
        <p:spPr>
          <a:xfrm>
            <a:off x="871538" y="2543320"/>
            <a:ext cx="8229600" cy="4525963"/>
          </a:xfrm>
        </p:spPr>
        <p:txBody>
          <a:bodyPr>
            <a:normAutofit/>
          </a:bodyPr>
          <a:lstStyle/>
          <a:p>
            <a:pPr marL="0" indent="0" defTabSz="914400">
              <a:lnSpc>
                <a:spcPct val="90000"/>
              </a:lnSpc>
              <a:buNone/>
            </a:pPr>
            <a:r>
              <a:rPr lang="en-US" sz="2800" b="1" dirty="0" smtClean="0">
                <a:latin typeface="Calibri" charset="0"/>
                <a:ea typeface="ヒラギノ角ゴ Pro W3" charset="0"/>
                <a:cs typeface="ヒラギノ角ゴ Pro W3" charset="0"/>
              </a:rPr>
              <a:t>Sales Representatives:</a:t>
            </a:r>
          </a:p>
          <a:p>
            <a:pPr defTabSz="914400">
              <a:lnSpc>
                <a:spcPct val="90000"/>
              </a:lnSpc>
            </a:pPr>
            <a:r>
              <a:rPr lang="en-US" sz="2800" dirty="0" smtClean="0">
                <a:latin typeface="Calibri" charset="0"/>
                <a:ea typeface="ヒラギノ角ゴ Pro W3" charset="0"/>
                <a:cs typeface="ヒラギノ角ゴ Pro W3" charset="0"/>
              </a:rPr>
              <a:t>Meetings </a:t>
            </a:r>
            <a:r>
              <a:rPr lang="en-US" sz="2800" dirty="0">
                <a:latin typeface="Calibri" charset="0"/>
                <a:ea typeface="ヒラギノ角ゴ Pro W3" charset="0"/>
                <a:cs typeface="ヒラギノ角ゴ Pro W3" charset="0"/>
              </a:rPr>
              <a:t>between industry product or sales representatives and students or trainees should occur only in </a:t>
            </a:r>
            <a:r>
              <a:rPr lang="en-US" sz="2800" b="1" dirty="0">
                <a:latin typeface="Calibri" charset="0"/>
                <a:ea typeface="ヒラギノ角ゴ Pro W3" charset="0"/>
                <a:cs typeface="ヒラギノ角ゴ Pro W3" charset="0"/>
              </a:rPr>
              <a:t>educational settings and when a faculty member is present</a:t>
            </a:r>
            <a:r>
              <a:rPr lang="en-US" sz="2800" dirty="0">
                <a:latin typeface="Calibri" charset="0"/>
                <a:ea typeface="ヒラギノ角ゴ Pro W3" charset="0"/>
                <a:cs typeface="ヒラギノ角ゴ Pro W3" charset="0"/>
              </a:rPr>
              <a:t>. </a:t>
            </a:r>
            <a:endParaRPr lang="en-US" sz="2800" dirty="0" smtClean="0">
              <a:latin typeface="Calibri" charset="0"/>
              <a:ea typeface="ヒラギノ角ゴ Pro W3" charset="0"/>
              <a:cs typeface="ヒラギノ角ゴ Pro W3" charset="0"/>
            </a:endParaRPr>
          </a:p>
          <a:p>
            <a:pPr defTabSz="914400">
              <a:lnSpc>
                <a:spcPct val="90000"/>
              </a:lnSpc>
            </a:pPr>
            <a:r>
              <a:rPr lang="en-US" sz="2800" dirty="0" smtClean="0">
                <a:latin typeface="Calibri" charset="0"/>
                <a:ea typeface="ヒラギノ角ゴ Pro W3" charset="0"/>
                <a:cs typeface="ヒラギノ角ゴ Pro W3" charset="0"/>
              </a:rPr>
              <a:t>The </a:t>
            </a:r>
            <a:r>
              <a:rPr lang="en-US" sz="2800" dirty="0">
                <a:latin typeface="Calibri" charset="0"/>
                <a:ea typeface="ヒラギノ角ゴ Pro W3" charset="0"/>
                <a:cs typeface="ヒラギノ角ゴ Pro W3" charset="0"/>
              </a:rPr>
              <a:t>faculty member has a responsibility to ensure that any discussion about specific products is medically and </a:t>
            </a:r>
            <a:r>
              <a:rPr lang="en-US" sz="2800" b="1" dirty="0">
                <a:latin typeface="Calibri" charset="0"/>
                <a:ea typeface="ヒラギノ角ゴ Pro W3" charset="0"/>
                <a:cs typeface="ヒラギノ角ゴ Pro W3" charset="0"/>
              </a:rPr>
              <a:t>scientifically sound, balanced and includes alternatives</a:t>
            </a:r>
            <a:r>
              <a:rPr lang="en-US" sz="2800" dirty="0">
                <a:latin typeface="Calibri" charset="0"/>
                <a:ea typeface="ヒラギノ角ゴ Pro W3" charset="0"/>
                <a:cs typeface="ヒラギノ角ゴ Pro W3" charset="0"/>
              </a:rPr>
              <a:t>. </a:t>
            </a:r>
          </a:p>
          <a:p>
            <a:pPr defTabSz="914400">
              <a:lnSpc>
                <a:spcPct val="90000"/>
              </a:lnSpc>
            </a:pPr>
            <a:endParaRPr lang="en-US" sz="2800" dirty="0">
              <a:latin typeface="Calibri" charset="0"/>
              <a:ea typeface="ヒラギノ角ゴ Pro W3" charset="0"/>
              <a:cs typeface="ヒラギノ角ゴ Pro W3" charset="0"/>
            </a:endParaRPr>
          </a:p>
        </p:txBody>
      </p:sp>
      <p:sp>
        <p:nvSpPr>
          <p:cNvPr id="34819" name="Rectangle 4"/>
          <p:cNvSpPr>
            <a:spLocks noChangeArrowheads="1"/>
          </p:cNvSpPr>
          <p:nvPr/>
        </p:nvSpPr>
        <p:spPr bwMode="auto">
          <a:xfrm>
            <a:off x="900113" y="6381750"/>
            <a:ext cx="8172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r>
              <a:rPr lang="en-US" sz="1400" dirty="0" smtClean="0"/>
              <a:t>\</a:t>
            </a:r>
            <a:endParaRPr lang="en-US" sz="1400" dirty="0"/>
          </a:p>
        </p:txBody>
      </p:sp>
      <p:pic>
        <p:nvPicPr>
          <p:cNvPr id="5" name="Picture 4"/>
          <p:cNvPicPr>
            <a:picLocks noChangeAspect="1"/>
          </p:cNvPicPr>
          <p:nvPr/>
        </p:nvPicPr>
        <p:blipFill>
          <a:blip r:embed="rId3"/>
          <a:stretch>
            <a:fillRect/>
          </a:stretch>
        </p:blipFill>
        <p:spPr>
          <a:xfrm>
            <a:off x="0" y="26947"/>
            <a:ext cx="9144000" cy="2268682"/>
          </a:xfrm>
          <a:prstGeom prst="rect">
            <a:avLst/>
          </a:prstGeom>
        </p:spPr>
      </p:pic>
    </p:spTree>
    <p:extLst>
      <p:ext uri="{BB962C8B-B14F-4D97-AF65-F5344CB8AC3E}">
        <p14:creationId xmlns:p14="http://schemas.microsoft.com/office/powerpoint/2010/main" val="410824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normAutofit/>
          </a:bodyPr>
          <a:lstStyle/>
          <a:p>
            <a:pPr defTabSz="914400"/>
            <a:r>
              <a:rPr lang="en-US" sz="3200" dirty="0"/>
              <a:t>U of T Relationship with Industry &amp; </a:t>
            </a:r>
            <a:br>
              <a:rPr lang="en-US" sz="3200" dirty="0"/>
            </a:br>
            <a:r>
              <a:rPr lang="en-US" sz="3200" dirty="0"/>
              <a:t>the Educational Environment in UME &amp; PGME</a:t>
            </a:r>
            <a:endParaRPr lang="en-US" sz="3200" dirty="0">
              <a:latin typeface="Calibri" charset="0"/>
              <a:ea typeface="ヒラギノ角ゴ Pro W3" charset="0"/>
              <a:cs typeface="ヒラギノ角ゴ Pro W3" charset="0"/>
            </a:endParaRPr>
          </a:p>
        </p:txBody>
      </p:sp>
      <p:sp>
        <p:nvSpPr>
          <p:cNvPr id="35842" name="Rectangle 3"/>
          <p:cNvSpPr>
            <a:spLocks noGrp="1"/>
          </p:cNvSpPr>
          <p:nvPr>
            <p:ph type="body" idx="1"/>
          </p:nvPr>
        </p:nvSpPr>
        <p:spPr>
          <a:xfrm>
            <a:off x="746760" y="2747680"/>
            <a:ext cx="8229600" cy="4525963"/>
          </a:xfrm>
        </p:spPr>
        <p:txBody>
          <a:bodyPr/>
          <a:lstStyle/>
          <a:p>
            <a:pPr defTabSz="914400"/>
            <a:r>
              <a:rPr lang="en-US" sz="2800" dirty="0">
                <a:latin typeface="Calibri" charset="0"/>
                <a:ea typeface="ヒラギノ角ゴ Pro W3" charset="0"/>
                <a:cs typeface="ヒラギノ角ゴ Pro W3" charset="0"/>
              </a:rPr>
              <a:t>Student or trainee </a:t>
            </a:r>
            <a:r>
              <a:rPr lang="en-US" sz="2800" b="1" dirty="0">
                <a:latin typeface="Calibri" charset="0"/>
                <a:ea typeface="ヒラギノ角ゴ Pro W3" charset="0"/>
                <a:cs typeface="ヒラギノ角ゴ Pro W3" charset="0"/>
              </a:rPr>
              <a:t>contact information </a:t>
            </a:r>
            <a:r>
              <a:rPr lang="en-US" sz="2800" dirty="0">
                <a:latin typeface="Calibri" charset="0"/>
                <a:ea typeface="ヒラギノ角ゴ Pro W3" charset="0"/>
                <a:cs typeface="ヒラギノ角ゴ Pro W3" charset="0"/>
              </a:rPr>
              <a:t>must </a:t>
            </a:r>
            <a:r>
              <a:rPr lang="en-US" sz="2800" b="1" dirty="0">
                <a:latin typeface="Calibri" charset="0"/>
                <a:ea typeface="ヒラギノ角ゴ Pro W3" charset="0"/>
                <a:cs typeface="ヒラギノ角ゴ Pro W3" charset="0"/>
              </a:rPr>
              <a:t>not</a:t>
            </a:r>
            <a:r>
              <a:rPr lang="en-US" sz="2800" dirty="0">
                <a:latin typeface="Calibri" charset="0"/>
                <a:ea typeface="ヒラギノ角ゴ Pro W3" charset="0"/>
                <a:cs typeface="ヒラギノ角ゴ Pro W3" charset="0"/>
              </a:rPr>
              <a:t> be provided to industry representatives. </a:t>
            </a:r>
          </a:p>
          <a:p>
            <a:pPr defTabSz="914400"/>
            <a:endParaRPr lang="en-US" dirty="0">
              <a:latin typeface="Calibri" charset="0"/>
              <a:ea typeface="ヒラギノ角ゴ Pro W3" charset="0"/>
              <a:cs typeface="ヒラギノ角ゴ Pro W3" charset="0"/>
            </a:endParaRPr>
          </a:p>
        </p:txBody>
      </p:sp>
      <p:pic>
        <p:nvPicPr>
          <p:cNvPr id="5" name="Picture 4"/>
          <p:cNvPicPr>
            <a:picLocks noChangeAspect="1"/>
          </p:cNvPicPr>
          <p:nvPr/>
        </p:nvPicPr>
        <p:blipFill>
          <a:blip r:embed="rId2"/>
          <a:stretch>
            <a:fillRect/>
          </a:stretch>
        </p:blipFill>
        <p:spPr>
          <a:xfrm>
            <a:off x="0" y="26947"/>
            <a:ext cx="9144000" cy="2268682"/>
          </a:xfrm>
          <a:prstGeom prst="rect">
            <a:avLst/>
          </a:prstGeom>
        </p:spPr>
      </p:pic>
    </p:spTree>
    <p:extLst>
      <p:ext uri="{BB962C8B-B14F-4D97-AF65-F5344CB8AC3E}">
        <p14:creationId xmlns:p14="http://schemas.microsoft.com/office/powerpoint/2010/main" val="225796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normAutofit/>
          </a:bodyPr>
          <a:lstStyle/>
          <a:p>
            <a:pPr defTabSz="914400"/>
            <a:r>
              <a:rPr lang="en-US" sz="3200" dirty="0"/>
              <a:t>U of T Relationship with Industry &amp; </a:t>
            </a:r>
            <a:br>
              <a:rPr lang="en-US" sz="3200" dirty="0"/>
            </a:br>
            <a:r>
              <a:rPr lang="en-US" sz="3200" dirty="0"/>
              <a:t>the Educational Environment in UME &amp; PGME</a:t>
            </a:r>
            <a:endParaRPr lang="en-US" sz="3200" dirty="0">
              <a:latin typeface="Calibri" charset="0"/>
              <a:ea typeface="ヒラギノ角ゴ Pro W3" charset="0"/>
              <a:cs typeface="ヒラギノ角ゴ Pro W3" charset="0"/>
            </a:endParaRPr>
          </a:p>
        </p:txBody>
      </p:sp>
      <p:sp>
        <p:nvSpPr>
          <p:cNvPr id="36866" name="Rectangle 3"/>
          <p:cNvSpPr>
            <a:spLocks noGrp="1"/>
          </p:cNvSpPr>
          <p:nvPr>
            <p:ph type="body" idx="1"/>
          </p:nvPr>
        </p:nvSpPr>
        <p:spPr>
          <a:xfrm>
            <a:off x="755650" y="2237349"/>
            <a:ext cx="7920038" cy="4581525"/>
          </a:xfrm>
          <a:solidFill>
            <a:schemeClr val="bg1"/>
          </a:solidFill>
        </p:spPr>
        <p:txBody>
          <a:bodyPr/>
          <a:lstStyle/>
          <a:p>
            <a:pPr defTabSz="914400">
              <a:lnSpc>
                <a:spcPct val="90000"/>
              </a:lnSpc>
            </a:pPr>
            <a:endParaRPr lang="en-US" sz="1000" dirty="0">
              <a:latin typeface="Calibri" charset="0"/>
              <a:ea typeface="ヒラギノ角ゴ Pro W3" charset="0"/>
              <a:cs typeface="ヒラギノ角ゴ Pro W3" charset="0"/>
            </a:endParaRPr>
          </a:p>
          <a:p>
            <a:pPr marL="0" indent="0" defTabSz="914400">
              <a:lnSpc>
                <a:spcPct val="90000"/>
              </a:lnSpc>
              <a:buNone/>
            </a:pPr>
            <a:r>
              <a:rPr lang="en-US" sz="2800" dirty="0" smtClean="0">
                <a:latin typeface="Calibri" charset="0"/>
                <a:ea typeface="ヒラギノ角ゴ Pro W3" charset="0"/>
                <a:cs typeface="ヒラギノ角ゴ Pro W3" charset="0"/>
              </a:rPr>
              <a:t>Faculty </a:t>
            </a:r>
            <a:r>
              <a:rPr lang="en-US" sz="2800" dirty="0">
                <a:latin typeface="Calibri" charset="0"/>
                <a:ea typeface="ヒラギノ角ゴ Pro W3" charset="0"/>
                <a:cs typeface="ヒラギノ角ゴ Pro W3" charset="0"/>
              </a:rPr>
              <a:t>members should consider the educational value of meeting with representatives of industry and recognize that in doing so they </a:t>
            </a:r>
            <a:r>
              <a:rPr lang="en-US" sz="2800" b="1" dirty="0">
                <a:latin typeface="Calibri" charset="0"/>
                <a:ea typeface="ヒラギノ角ゴ Pro W3" charset="0"/>
                <a:cs typeface="ヒラギノ角ゴ Pro W3" charset="0"/>
              </a:rPr>
              <a:t>model such interactions for trainees</a:t>
            </a:r>
            <a:r>
              <a:rPr lang="en-US" sz="2800" dirty="0">
                <a:latin typeface="Calibri" charset="0"/>
                <a:ea typeface="ヒラギノ角ゴ Pro W3" charset="0"/>
                <a:cs typeface="ヒラギノ角ゴ Pro W3" charset="0"/>
              </a:rPr>
              <a:t>. </a:t>
            </a:r>
          </a:p>
          <a:p>
            <a:pPr defTabSz="914400">
              <a:lnSpc>
                <a:spcPct val="90000"/>
              </a:lnSpc>
            </a:pPr>
            <a:r>
              <a:rPr lang="en-US" sz="2800" dirty="0" smtClean="0">
                <a:latin typeface="Calibri" charset="0"/>
                <a:ea typeface="ヒラギノ角ゴ Pro W3" charset="0"/>
                <a:cs typeface="ヒラギノ角ゴ Pro W3" charset="0"/>
              </a:rPr>
              <a:t>Meetings </a:t>
            </a:r>
            <a:r>
              <a:rPr lang="en-US" sz="2800" dirty="0">
                <a:latin typeface="Calibri" charset="0"/>
                <a:ea typeface="ヒラギノ角ゴ Pro W3" charset="0"/>
                <a:cs typeface="ヒラギノ角ゴ Pro W3" charset="0"/>
              </a:rPr>
              <a:t>with representatives should be </a:t>
            </a:r>
            <a:r>
              <a:rPr lang="en-US" sz="2800" b="1" dirty="0">
                <a:latin typeface="Calibri" charset="0"/>
                <a:ea typeface="ヒラギノ角ゴ Pro W3" charset="0"/>
                <a:cs typeface="ヒラギノ角ゴ Pro W3" charset="0"/>
              </a:rPr>
              <a:t>by appointment</a:t>
            </a:r>
            <a:r>
              <a:rPr lang="en-US" sz="2800" dirty="0">
                <a:latin typeface="Calibri" charset="0"/>
                <a:ea typeface="ヒラギノ角ゴ Pro W3" charset="0"/>
                <a:cs typeface="ヒラギノ角ゴ Pro W3" charset="0"/>
              </a:rPr>
              <a:t>. </a:t>
            </a:r>
          </a:p>
          <a:p>
            <a:pPr defTabSz="914400">
              <a:lnSpc>
                <a:spcPct val="90000"/>
              </a:lnSpc>
            </a:pPr>
            <a:r>
              <a:rPr lang="en-US" sz="2800" dirty="0" smtClean="0">
                <a:latin typeface="Calibri" charset="0"/>
                <a:ea typeface="ヒラギノ角ゴ Pro W3" charset="0"/>
                <a:cs typeface="ヒラギノ角ゴ Pro W3" charset="0"/>
              </a:rPr>
              <a:t>Meetings </a:t>
            </a:r>
            <a:r>
              <a:rPr lang="en-US" sz="2800" dirty="0">
                <a:latin typeface="Calibri" charset="0"/>
                <a:ea typeface="ヒラギノ角ゴ Pro W3" charset="0"/>
                <a:cs typeface="ヒラギノ角ゴ Pro W3" charset="0"/>
              </a:rPr>
              <a:t>with industry representatives should </a:t>
            </a:r>
            <a:r>
              <a:rPr lang="en-US" sz="2800" b="1" dirty="0">
                <a:latin typeface="Calibri" charset="0"/>
                <a:ea typeface="ヒラギノ角ゴ Pro W3" charset="0"/>
                <a:cs typeface="ヒラギノ角ゴ Pro W3" charset="0"/>
              </a:rPr>
              <a:t>not normally take place in the presence of patients</a:t>
            </a:r>
            <a:r>
              <a:rPr lang="en-US" sz="2800" dirty="0">
                <a:latin typeface="Calibri" charset="0"/>
                <a:ea typeface="ヒラギノ角ゴ Pro W3" charset="0"/>
                <a:cs typeface="ヒラギノ角ゴ Pro W3" charset="0"/>
              </a:rPr>
              <a:t> unless the representatives are specifically needed for patient care. </a:t>
            </a:r>
          </a:p>
          <a:p>
            <a:pPr defTabSz="914400">
              <a:lnSpc>
                <a:spcPct val="90000"/>
              </a:lnSpc>
              <a:buFont typeface="Arial" charset="0"/>
              <a:buNone/>
            </a:pPr>
            <a:endParaRPr lang="en-US" sz="2800" dirty="0">
              <a:latin typeface="Calibri" charset="0"/>
              <a:ea typeface="ヒラギノ角ゴ Pro W3" charset="0"/>
              <a:cs typeface="ヒラギノ角ゴ Pro W3" charset="0"/>
            </a:endParaRPr>
          </a:p>
        </p:txBody>
      </p:sp>
      <p:pic>
        <p:nvPicPr>
          <p:cNvPr id="5" name="Picture 4"/>
          <p:cNvPicPr>
            <a:picLocks noChangeAspect="1"/>
          </p:cNvPicPr>
          <p:nvPr/>
        </p:nvPicPr>
        <p:blipFill>
          <a:blip r:embed="rId2"/>
          <a:stretch>
            <a:fillRect/>
          </a:stretch>
        </p:blipFill>
        <p:spPr>
          <a:xfrm>
            <a:off x="0" y="0"/>
            <a:ext cx="9144000" cy="2268682"/>
          </a:xfrm>
          <a:prstGeom prst="rect">
            <a:avLst/>
          </a:prstGeom>
        </p:spPr>
      </p:pic>
    </p:spTree>
    <p:extLst>
      <p:ext uri="{BB962C8B-B14F-4D97-AF65-F5344CB8AC3E}">
        <p14:creationId xmlns:p14="http://schemas.microsoft.com/office/powerpoint/2010/main" val="360658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947"/>
            <a:ext cx="9144000" cy="2268682"/>
          </a:xfrm>
          <a:prstGeom prst="rect">
            <a:avLst/>
          </a:prstGeom>
        </p:spPr>
      </p:pic>
      <p:sp>
        <p:nvSpPr>
          <p:cNvPr id="4" name="TextBox 3"/>
          <p:cNvSpPr txBox="1"/>
          <p:nvPr/>
        </p:nvSpPr>
        <p:spPr>
          <a:xfrm>
            <a:off x="1163619" y="3219225"/>
            <a:ext cx="7116243" cy="1569660"/>
          </a:xfrm>
          <a:prstGeom prst="rect">
            <a:avLst/>
          </a:prstGeom>
          <a:noFill/>
        </p:spPr>
        <p:txBody>
          <a:bodyPr wrap="none" rtlCol="0">
            <a:spAutoFit/>
          </a:bodyPr>
          <a:lstStyle/>
          <a:p>
            <a:r>
              <a:rPr lang="en-US" sz="3200" b="1" dirty="0" smtClean="0"/>
              <a:t>Gifts</a:t>
            </a:r>
            <a:r>
              <a:rPr lang="en-US" sz="3200" dirty="0" smtClean="0"/>
              <a:t> must not be accepted from industry.</a:t>
            </a:r>
          </a:p>
          <a:p>
            <a:r>
              <a:rPr lang="en-US" sz="3200" dirty="0" smtClean="0"/>
              <a:t>This includes </a:t>
            </a:r>
            <a:r>
              <a:rPr lang="en-US" sz="3200" dirty="0" smtClean="0">
                <a:solidFill>
                  <a:srgbClr val="FF0000"/>
                </a:solidFill>
              </a:rPr>
              <a:t>food and entertainment,</a:t>
            </a:r>
          </a:p>
          <a:p>
            <a:r>
              <a:rPr lang="en-US" sz="3200" dirty="0"/>
              <a:t>	</a:t>
            </a:r>
            <a:r>
              <a:rPr lang="en-US" sz="3200" dirty="0" smtClean="0"/>
              <a:t>which are considered gifts.</a:t>
            </a:r>
            <a:endParaRPr lang="en-US" sz="3200" dirty="0"/>
          </a:p>
        </p:txBody>
      </p:sp>
    </p:spTree>
    <p:extLst>
      <p:ext uri="{BB962C8B-B14F-4D97-AF65-F5344CB8AC3E}">
        <p14:creationId xmlns:p14="http://schemas.microsoft.com/office/powerpoint/2010/main" val="1987673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3700" b="1" dirty="0" smtClean="0"/>
              <a:t>Disclosure</a:t>
            </a:r>
          </a:p>
        </p:txBody>
      </p:sp>
      <p:sp>
        <p:nvSpPr>
          <p:cNvPr id="3" name="Content Placeholder 2"/>
          <p:cNvSpPr>
            <a:spLocks noGrp="1"/>
          </p:cNvSpPr>
          <p:nvPr>
            <p:ph sz="half" idx="1"/>
          </p:nvPr>
        </p:nvSpPr>
        <p:spPr>
          <a:xfrm>
            <a:off x="227012" y="1712266"/>
            <a:ext cx="8612187" cy="4724400"/>
          </a:xfrm>
        </p:spPr>
        <p:txBody>
          <a:bodyPr/>
          <a:lstStyle/>
          <a:p>
            <a:pPr>
              <a:buFont typeface="Arial" panose="020B0604020202020204" pitchFamily="34" charset="0"/>
              <a:buChar char="•"/>
              <a:defRPr/>
            </a:pPr>
            <a:r>
              <a:rPr lang="en-US" b="1" dirty="0" smtClean="0"/>
              <a:t>Relevant relationships with commercial entities:</a:t>
            </a:r>
          </a:p>
          <a:p>
            <a:pPr lvl="1">
              <a:buFont typeface="Arial" panose="020B0604020202020204" pitchFamily="34" charset="0"/>
              <a:buChar char="•"/>
              <a:defRPr/>
            </a:pPr>
            <a:r>
              <a:rPr lang="en-US" sz="1800" dirty="0" smtClean="0">
                <a:solidFill>
                  <a:schemeClr val="accent5">
                    <a:lumMod val="50000"/>
                  </a:schemeClr>
                </a:solidFill>
              </a:rPr>
              <a:t>None</a:t>
            </a:r>
            <a:endParaRPr lang="en-US" sz="2000" dirty="0" smtClean="0">
              <a:solidFill>
                <a:schemeClr val="accent5">
                  <a:lumMod val="50000"/>
                </a:schemeClr>
              </a:solidFill>
            </a:endParaRPr>
          </a:p>
          <a:p>
            <a:pPr>
              <a:buFont typeface="Arial" panose="020B0604020202020204" pitchFamily="34" charset="0"/>
              <a:buChar char="•"/>
              <a:defRPr/>
            </a:pPr>
            <a:r>
              <a:rPr lang="en-US" b="1" dirty="0" smtClean="0"/>
              <a:t>Potential for conflicts within this presentation:</a:t>
            </a:r>
          </a:p>
          <a:p>
            <a:pPr lvl="1">
              <a:buFont typeface="Arial" panose="020B0604020202020204" pitchFamily="34" charset="0"/>
              <a:buChar char="•"/>
              <a:defRPr/>
            </a:pPr>
            <a:r>
              <a:rPr lang="en-US" sz="2000" dirty="0" smtClean="0">
                <a:solidFill>
                  <a:schemeClr val="accent5">
                    <a:lumMod val="50000"/>
                  </a:schemeClr>
                </a:solidFill>
              </a:rPr>
              <a:t>None</a:t>
            </a:r>
            <a:endParaRPr lang="en-US" sz="2000" dirty="0">
              <a:solidFill>
                <a:schemeClr val="accent5">
                  <a:lumMod val="50000"/>
                </a:schemeClr>
              </a:solidFill>
            </a:endParaRPr>
          </a:p>
          <a:p>
            <a:pPr>
              <a:buFont typeface="Arial" panose="020B0604020202020204" pitchFamily="34" charset="0"/>
              <a:buChar char="•"/>
              <a:defRPr/>
            </a:pPr>
            <a:r>
              <a:rPr lang="en-US" b="1" dirty="0" smtClean="0"/>
              <a:t>Steps taken to review and mitigate potential bias:</a:t>
            </a:r>
          </a:p>
          <a:p>
            <a:pPr lvl="1">
              <a:buFont typeface="Arial" panose="020B0604020202020204" pitchFamily="34" charset="0"/>
              <a:buChar char="•"/>
              <a:defRPr/>
            </a:pPr>
            <a:r>
              <a:rPr lang="en-US" sz="2000" dirty="0" smtClean="0">
                <a:solidFill>
                  <a:schemeClr val="accent5">
                    <a:lumMod val="50000"/>
                  </a:schemeClr>
                </a:solidFill>
              </a:rPr>
              <a:t>N/A</a:t>
            </a:r>
            <a:endParaRPr lang="en-US" sz="2000" dirty="0">
              <a:solidFill>
                <a:schemeClr val="accent5">
                  <a:lumMod val="50000"/>
                </a:schemeClr>
              </a:solidFill>
            </a:endParaRPr>
          </a:p>
        </p:txBody>
      </p:sp>
      <p:sp>
        <p:nvSpPr>
          <p:cNvPr id="5" name="Date Placeholder 4"/>
          <p:cNvSpPr>
            <a:spLocks noGrp="1"/>
          </p:cNvSpPr>
          <p:nvPr>
            <p:ph type="dt" sz="quarter" idx="10"/>
          </p:nvPr>
        </p:nvSpPr>
        <p:spPr/>
        <p:txBody>
          <a:bodyPr/>
          <a:lstStyle/>
          <a:p>
            <a:pPr>
              <a:defRPr/>
            </a:pPr>
            <a:fld id="{6155CA66-45AD-495B-BEEC-CA154C996D82}" type="datetime1">
              <a:rPr lang="en-US" altLang="en-US" smtClean="0"/>
              <a:pPr>
                <a:defRPr/>
              </a:pPr>
              <a:t>2016-09-15</a:t>
            </a:fld>
            <a:endParaRPr lang="en-US" altLang="en-US" dirty="0"/>
          </a:p>
        </p:txBody>
      </p:sp>
    </p:spTree>
    <p:extLst>
      <p:ext uri="{BB962C8B-B14F-4D97-AF65-F5344CB8AC3E}">
        <p14:creationId xmlns:p14="http://schemas.microsoft.com/office/powerpoint/2010/main" val="1261800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8556"/>
            <a:ext cx="9144000" cy="2268682"/>
          </a:xfrm>
          <a:prstGeom prst="rect">
            <a:avLst/>
          </a:prstGeom>
        </p:spPr>
      </p:pic>
      <p:sp>
        <p:nvSpPr>
          <p:cNvPr id="3" name="TextBox 2"/>
          <p:cNvSpPr txBox="1"/>
          <p:nvPr/>
        </p:nvSpPr>
        <p:spPr>
          <a:xfrm>
            <a:off x="902208" y="2207772"/>
            <a:ext cx="6737294" cy="4062651"/>
          </a:xfrm>
          <a:prstGeom prst="rect">
            <a:avLst/>
          </a:prstGeom>
          <a:noFill/>
        </p:spPr>
        <p:txBody>
          <a:bodyPr wrap="none" rtlCol="0">
            <a:spAutoFit/>
          </a:bodyPr>
          <a:lstStyle/>
          <a:p>
            <a:r>
              <a:rPr lang="en-US" sz="2800" b="1" dirty="0" smtClean="0">
                <a:latin typeface="Calibri" charset="0"/>
              </a:rPr>
              <a:t>Educational events and programs</a:t>
            </a:r>
          </a:p>
          <a:p>
            <a:endParaRPr lang="en-US" b="1" dirty="0" smtClean="0">
              <a:latin typeface="Calibri" charset="0"/>
            </a:endParaRPr>
          </a:p>
          <a:p>
            <a:pPr marL="342900" indent="-342900">
              <a:buFont typeface="Arial" charset="0"/>
              <a:buChar char="•"/>
            </a:pPr>
            <a:r>
              <a:rPr lang="en-US" sz="2800" dirty="0" smtClean="0">
                <a:latin typeface="Calibri" charset="0"/>
              </a:rPr>
              <a:t>Address the educational needs of learners</a:t>
            </a:r>
          </a:p>
          <a:p>
            <a:pPr marL="342900" indent="-342900">
              <a:buFont typeface="Arial" charset="0"/>
              <a:buChar char="•"/>
            </a:pPr>
            <a:endParaRPr lang="en-US" dirty="0" smtClean="0">
              <a:latin typeface="Calibri" charset="0"/>
            </a:endParaRPr>
          </a:p>
          <a:p>
            <a:pPr marL="342900" indent="-342900">
              <a:buFont typeface="Arial" charset="0"/>
              <a:buChar char="•"/>
            </a:pPr>
            <a:r>
              <a:rPr lang="en-US" sz="2800" dirty="0" smtClean="0">
                <a:latin typeface="Calibri" charset="0"/>
              </a:rPr>
              <a:t>Are “Hands off” from sponsor(s)</a:t>
            </a:r>
          </a:p>
          <a:p>
            <a:pPr marL="342900" indent="-342900">
              <a:buFont typeface="Arial" charset="0"/>
              <a:buChar char="•"/>
            </a:pPr>
            <a:endParaRPr lang="en-US" dirty="0" smtClean="0">
              <a:latin typeface="Calibri" charset="0"/>
            </a:endParaRPr>
          </a:p>
          <a:p>
            <a:pPr marL="342900" indent="-342900">
              <a:buFont typeface="Arial" charset="0"/>
              <a:buChar char="•"/>
            </a:pPr>
            <a:r>
              <a:rPr lang="en-US" sz="2800" dirty="0" smtClean="0">
                <a:latin typeface="Calibri" charset="0"/>
              </a:rPr>
              <a:t>Openly acknowledge sponsor(s)</a:t>
            </a:r>
          </a:p>
          <a:p>
            <a:pPr marL="342900" indent="-342900">
              <a:buFont typeface="Arial" charset="0"/>
              <a:buChar char="•"/>
            </a:pPr>
            <a:endParaRPr lang="en-US" dirty="0" smtClean="0">
              <a:latin typeface="Calibri" charset="0"/>
            </a:endParaRPr>
          </a:p>
          <a:p>
            <a:pPr marL="342900" indent="-342900">
              <a:buFont typeface="Arial" charset="0"/>
              <a:buChar char="•"/>
            </a:pPr>
            <a:r>
              <a:rPr lang="en-US" sz="2800" dirty="0" smtClean="0">
                <a:latin typeface="Calibri" charset="0"/>
              </a:rPr>
              <a:t>Properly disclose potential COI</a:t>
            </a:r>
          </a:p>
          <a:p>
            <a:pPr marL="342900" indent="-342900">
              <a:buFont typeface="Arial" charset="0"/>
              <a:buChar char="•"/>
            </a:pPr>
            <a:endParaRPr lang="en-US" dirty="0" smtClean="0">
              <a:latin typeface="Calibri" charset="0"/>
            </a:endParaRPr>
          </a:p>
          <a:p>
            <a:pPr marL="342900" indent="-342900">
              <a:buFont typeface="Arial" charset="0"/>
              <a:buChar char="•"/>
            </a:pPr>
            <a:r>
              <a:rPr lang="en-US" sz="2800" dirty="0" smtClean="0">
                <a:latin typeface="Calibri" charset="0"/>
              </a:rPr>
              <a:t>Properly display commercial information</a:t>
            </a:r>
          </a:p>
        </p:txBody>
      </p:sp>
      <p:pic>
        <p:nvPicPr>
          <p:cNvPr id="5" name="Picture 4"/>
          <p:cNvPicPr>
            <a:picLocks noChangeAspect="1"/>
          </p:cNvPicPr>
          <p:nvPr/>
        </p:nvPicPr>
        <p:blipFill>
          <a:blip r:embed="rId2"/>
          <a:stretch>
            <a:fillRect/>
          </a:stretch>
        </p:blipFill>
        <p:spPr>
          <a:xfrm>
            <a:off x="0" y="-79733"/>
            <a:ext cx="9144000" cy="2268682"/>
          </a:xfrm>
          <a:prstGeom prst="rect">
            <a:avLst/>
          </a:prstGeom>
        </p:spPr>
      </p:pic>
    </p:spTree>
    <p:extLst>
      <p:ext uri="{BB962C8B-B14F-4D97-AF65-F5344CB8AC3E}">
        <p14:creationId xmlns:p14="http://schemas.microsoft.com/office/powerpoint/2010/main" val="1168646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947"/>
            <a:ext cx="9144000" cy="2268682"/>
          </a:xfrm>
          <a:prstGeom prst="rect">
            <a:avLst/>
          </a:prstGeom>
        </p:spPr>
      </p:pic>
      <p:sp>
        <p:nvSpPr>
          <p:cNvPr id="5" name="TextBox 4"/>
          <p:cNvSpPr txBox="1"/>
          <p:nvPr/>
        </p:nvSpPr>
        <p:spPr>
          <a:xfrm>
            <a:off x="412378" y="2855259"/>
            <a:ext cx="7397218" cy="2246769"/>
          </a:xfrm>
          <a:prstGeom prst="rect">
            <a:avLst/>
          </a:prstGeom>
          <a:noFill/>
        </p:spPr>
        <p:txBody>
          <a:bodyPr wrap="none" rtlCol="0">
            <a:spAutoFit/>
          </a:bodyPr>
          <a:lstStyle/>
          <a:p>
            <a:r>
              <a:rPr lang="en-US" sz="2800" b="1" smtClean="0">
                <a:latin typeface="Calibri" charset="0"/>
              </a:rPr>
              <a:t>Ghostwriting</a:t>
            </a:r>
          </a:p>
          <a:p>
            <a:endParaRPr lang="en-US" sz="2800" b="1" dirty="0" smtClean="0">
              <a:latin typeface="Calibri" charset="0"/>
            </a:endParaRPr>
          </a:p>
          <a:p>
            <a:r>
              <a:rPr lang="en-US" sz="2800" dirty="0" smtClean="0">
                <a:latin typeface="Calibri" charset="0"/>
              </a:rPr>
              <a:t>When publishing as an author, faculty members </a:t>
            </a:r>
          </a:p>
          <a:p>
            <a:r>
              <a:rPr lang="en-US" sz="2800" dirty="0" smtClean="0">
                <a:latin typeface="Calibri" charset="0"/>
              </a:rPr>
              <a:t>must insist that contributions written by industry </a:t>
            </a:r>
          </a:p>
          <a:p>
            <a:r>
              <a:rPr lang="en-US" sz="2800" dirty="0" smtClean="0">
                <a:latin typeface="Calibri" charset="0"/>
              </a:rPr>
              <a:t>are clearly disclosed and acknowledged.</a:t>
            </a:r>
            <a:endParaRPr lang="en-US" sz="2800" dirty="0">
              <a:latin typeface="Calibri" charset="0"/>
            </a:endParaRPr>
          </a:p>
        </p:txBody>
      </p:sp>
    </p:spTree>
    <p:extLst>
      <p:ext uri="{BB962C8B-B14F-4D97-AF65-F5344CB8AC3E}">
        <p14:creationId xmlns:p14="http://schemas.microsoft.com/office/powerpoint/2010/main" val="2042386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9922"/>
            <a:ext cx="9144000" cy="2268682"/>
          </a:xfrm>
          <a:prstGeom prst="rect">
            <a:avLst/>
          </a:prstGeom>
        </p:spPr>
      </p:pic>
      <p:sp>
        <p:nvSpPr>
          <p:cNvPr id="4" name="TextBox 3"/>
          <p:cNvSpPr txBox="1"/>
          <p:nvPr/>
        </p:nvSpPr>
        <p:spPr>
          <a:xfrm>
            <a:off x="544017" y="3573242"/>
            <a:ext cx="8453791" cy="2246769"/>
          </a:xfrm>
          <a:prstGeom prst="rect">
            <a:avLst/>
          </a:prstGeom>
          <a:noFill/>
        </p:spPr>
        <p:txBody>
          <a:bodyPr wrap="square" rtlCol="0">
            <a:spAutoFit/>
          </a:bodyPr>
          <a:lstStyle/>
          <a:p>
            <a:r>
              <a:rPr lang="en-US" sz="2800" dirty="0" smtClean="0"/>
              <a:t>Use of unrestricted educational grants for refreshments</a:t>
            </a:r>
          </a:p>
          <a:p>
            <a:r>
              <a:rPr lang="en-US" sz="2800" dirty="0" smtClean="0"/>
              <a:t>-   Modest food</a:t>
            </a:r>
          </a:p>
          <a:p>
            <a:r>
              <a:rPr lang="en-US" sz="2800" dirty="0" smtClean="0"/>
              <a:t>-   No reps in attendance</a:t>
            </a:r>
          </a:p>
          <a:p>
            <a:r>
              <a:rPr lang="en-US" sz="2800" dirty="0" smtClean="0"/>
              <a:t>-   Hospitality for full day programs: no direct link to the 		sponsor</a:t>
            </a:r>
            <a:endParaRPr lang="en-US" sz="2800" dirty="0"/>
          </a:p>
        </p:txBody>
      </p:sp>
      <p:sp>
        <p:nvSpPr>
          <p:cNvPr id="6" name="TextBox 5"/>
          <p:cNvSpPr txBox="1"/>
          <p:nvPr/>
        </p:nvSpPr>
        <p:spPr>
          <a:xfrm>
            <a:off x="544017" y="2098503"/>
            <a:ext cx="8599983" cy="1815882"/>
          </a:xfrm>
          <a:prstGeom prst="rect">
            <a:avLst/>
          </a:prstGeom>
          <a:noFill/>
        </p:spPr>
        <p:txBody>
          <a:bodyPr wrap="none" rtlCol="0">
            <a:spAutoFit/>
          </a:bodyPr>
          <a:lstStyle/>
          <a:p>
            <a:r>
              <a:rPr lang="en-US" sz="2800" b="1" dirty="0" smtClean="0"/>
              <a:t>Food</a:t>
            </a:r>
          </a:p>
          <a:p>
            <a:pPr marL="285750" indent="-285750">
              <a:buFontTx/>
              <a:buChar char="-"/>
            </a:pPr>
            <a:r>
              <a:rPr lang="en-US" sz="2800" dirty="0" smtClean="0"/>
              <a:t>Offering food/hospitality may be appropriate at events, </a:t>
            </a:r>
          </a:p>
          <a:p>
            <a:r>
              <a:rPr lang="en-US" sz="2800" dirty="0" smtClean="0"/>
              <a:t>	but engenders obligation and entitlement</a:t>
            </a:r>
          </a:p>
          <a:p>
            <a:pPr marL="285750" indent="-285750">
              <a:buFontTx/>
              <a:buChar char="-"/>
            </a:pPr>
            <a:endParaRPr lang="en-US" sz="2800" dirty="0"/>
          </a:p>
        </p:txBody>
      </p:sp>
      <p:sp>
        <p:nvSpPr>
          <p:cNvPr id="7" name="TextBox 6"/>
          <p:cNvSpPr txBox="1"/>
          <p:nvPr/>
        </p:nvSpPr>
        <p:spPr>
          <a:xfrm>
            <a:off x="654423" y="5820011"/>
            <a:ext cx="6789872" cy="954107"/>
          </a:xfrm>
          <a:prstGeom prst="rect">
            <a:avLst/>
          </a:prstGeom>
          <a:noFill/>
        </p:spPr>
        <p:txBody>
          <a:bodyPr wrap="none" rtlCol="0">
            <a:spAutoFit/>
          </a:bodyPr>
          <a:lstStyle/>
          <a:p>
            <a:r>
              <a:rPr lang="en-US" sz="2800" dirty="0" smtClean="0"/>
              <a:t>Industry-sponsored dinner = “accepting gifts”</a:t>
            </a:r>
          </a:p>
          <a:p>
            <a:r>
              <a:rPr lang="en-US" sz="2800" dirty="0" smtClean="0"/>
              <a:t>-   Attend at your own expense!</a:t>
            </a:r>
            <a:endParaRPr lang="en-US" sz="2800" dirty="0"/>
          </a:p>
        </p:txBody>
      </p:sp>
    </p:spTree>
    <p:extLst>
      <p:ext uri="{BB962C8B-B14F-4D97-AF65-F5344CB8AC3E}">
        <p14:creationId xmlns:p14="http://schemas.microsoft.com/office/powerpoint/2010/main" val="1456887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947"/>
            <a:ext cx="9144000" cy="2268682"/>
          </a:xfrm>
          <a:prstGeom prst="rect">
            <a:avLst/>
          </a:prstGeom>
        </p:spPr>
      </p:pic>
      <p:pic>
        <p:nvPicPr>
          <p:cNvPr id="4" name="Picture 3"/>
          <p:cNvPicPr>
            <a:picLocks noChangeAspect="1"/>
          </p:cNvPicPr>
          <p:nvPr/>
        </p:nvPicPr>
        <p:blipFill>
          <a:blip r:embed="rId2"/>
          <a:stretch>
            <a:fillRect/>
          </a:stretch>
        </p:blipFill>
        <p:spPr>
          <a:xfrm>
            <a:off x="152400" y="179347"/>
            <a:ext cx="9144000" cy="2268682"/>
          </a:xfrm>
          <a:prstGeom prst="rect">
            <a:avLst/>
          </a:prstGeom>
        </p:spPr>
      </p:pic>
      <p:sp>
        <p:nvSpPr>
          <p:cNvPr id="6" name="TextBox 5"/>
          <p:cNvSpPr txBox="1"/>
          <p:nvPr/>
        </p:nvSpPr>
        <p:spPr>
          <a:xfrm>
            <a:off x="975360" y="2600429"/>
            <a:ext cx="7813999" cy="4524315"/>
          </a:xfrm>
          <a:prstGeom prst="rect">
            <a:avLst/>
          </a:prstGeom>
          <a:noFill/>
        </p:spPr>
        <p:txBody>
          <a:bodyPr wrap="none" rtlCol="0">
            <a:spAutoFit/>
          </a:bodyPr>
          <a:lstStyle/>
          <a:p>
            <a:r>
              <a:rPr lang="en-US" sz="2800" b="1" dirty="0" smtClean="0">
                <a:latin typeface="Calibri" charset="0"/>
              </a:rPr>
              <a:t>Funding for Postgraduate Programs:</a:t>
            </a:r>
          </a:p>
          <a:p>
            <a:endParaRPr lang="en-US" sz="2800" b="1" dirty="0" smtClean="0">
              <a:latin typeface="Calibri" charset="0"/>
            </a:endParaRPr>
          </a:p>
          <a:p>
            <a:pPr marL="457200" indent="-457200">
              <a:buFont typeface="Arial" charset="0"/>
              <a:buChar char="•"/>
            </a:pPr>
            <a:r>
              <a:rPr lang="en-US" sz="2800" dirty="0" smtClean="0">
                <a:latin typeface="Calibri" charset="0"/>
              </a:rPr>
              <a:t>Unrestricted educational grant </a:t>
            </a:r>
          </a:p>
          <a:p>
            <a:r>
              <a:rPr lang="en-US" sz="2800" dirty="0" smtClean="0">
                <a:latin typeface="Calibri" charset="0"/>
              </a:rPr>
              <a:t>		(ideally from multiple donors)</a:t>
            </a:r>
          </a:p>
          <a:p>
            <a:pPr marL="457200" indent="-457200">
              <a:buFont typeface="Arial" charset="0"/>
              <a:buChar char="•"/>
            </a:pPr>
            <a:r>
              <a:rPr lang="en-US" sz="2800" dirty="0" smtClean="0">
                <a:latin typeface="Calibri" charset="0"/>
              </a:rPr>
              <a:t>Publically acknowledged</a:t>
            </a:r>
          </a:p>
          <a:p>
            <a:pPr marL="457200" indent="-457200">
              <a:buFont typeface="Arial" charset="0"/>
              <a:buChar char="•"/>
            </a:pPr>
            <a:r>
              <a:rPr lang="en-US" sz="2800" dirty="0" smtClean="0">
                <a:latin typeface="Calibri" charset="0"/>
              </a:rPr>
              <a:t>Managed centrally by PD or DDD </a:t>
            </a:r>
          </a:p>
          <a:p>
            <a:r>
              <a:rPr lang="en-US" sz="2800" dirty="0">
                <a:latin typeface="Calibri" charset="0"/>
              </a:rPr>
              <a:t>	</a:t>
            </a:r>
            <a:r>
              <a:rPr lang="en-US" sz="2800" dirty="0" smtClean="0">
                <a:latin typeface="Calibri" charset="0"/>
              </a:rPr>
              <a:t>	with financial statements</a:t>
            </a:r>
          </a:p>
          <a:p>
            <a:pPr marL="457200" indent="-457200">
              <a:buFont typeface="Arial" charset="0"/>
              <a:buChar char="•"/>
            </a:pPr>
            <a:r>
              <a:rPr lang="en-US" sz="2800" dirty="0" smtClean="0">
                <a:latin typeface="Calibri" charset="0"/>
              </a:rPr>
              <a:t>Donor plays no role selecting trainees for funding</a:t>
            </a:r>
          </a:p>
          <a:p>
            <a:pPr marL="457200" indent="-457200">
              <a:buFont typeface="Arial" charset="0"/>
              <a:buChar char="•"/>
            </a:pPr>
            <a:r>
              <a:rPr lang="en-US" sz="2800" dirty="0" smtClean="0">
                <a:latin typeface="Calibri" charset="0"/>
              </a:rPr>
              <a:t>No quid pro quo</a:t>
            </a:r>
          </a:p>
          <a:p>
            <a:endParaRPr lang="en-US" dirty="0" smtClean="0"/>
          </a:p>
          <a:p>
            <a:endParaRPr lang="en-US" dirty="0"/>
          </a:p>
        </p:txBody>
      </p:sp>
    </p:spTree>
    <p:extLst>
      <p:ext uri="{BB962C8B-B14F-4D97-AF65-F5344CB8AC3E}">
        <p14:creationId xmlns:p14="http://schemas.microsoft.com/office/powerpoint/2010/main" val="1609066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96930"/>
            <a:ext cx="9144000" cy="2268682"/>
          </a:xfrm>
          <a:prstGeom prst="rect">
            <a:avLst/>
          </a:prstGeom>
        </p:spPr>
      </p:pic>
      <p:sp>
        <p:nvSpPr>
          <p:cNvPr id="4" name="TextBox 3"/>
          <p:cNvSpPr txBox="1"/>
          <p:nvPr/>
        </p:nvSpPr>
        <p:spPr>
          <a:xfrm>
            <a:off x="853440" y="2765612"/>
            <a:ext cx="8113952" cy="3785652"/>
          </a:xfrm>
          <a:prstGeom prst="rect">
            <a:avLst/>
          </a:prstGeom>
          <a:noFill/>
        </p:spPr>
        <p:txBody>
          <a:bodyPr wrap="none" rtlCol="0">
            <a:spAutoFit/>
          </a:bodyPr>
          <a:lstStyle/>
          <a:p>
            <a:r>
              <a:rPr lang="en-US" sz="2400" b="1" dirty="0" smtClean="0">
                <a:latin typeface="Calibri" charset="0"/>
              </a:rPr>
              <a:t>Consultation to industry:</a:t>
            </a:r>
          </a:p>
          <a:p>
            <a:endParaRPr lang="en-US" sz="2400" dirty="0">
              <a:latin typeface="Calibri" charset="0"/>
            </a:endParaRPr>
          </a:p>
          <a:p>
            <a:r>
              <a:rPr lang="en-US" sz="2400" dirty="0" smtClean="0">
                <a:solidFill>
                  <a:srgbClr val="00B050"/>
                </a:solidFill>
                <a:latin typeface="Calibri" charset="0"/>
              </a:rPr>
              <a:t>CAN do </a:t>
            </a:r>
            <a:r>
              <a:rPr lang="en-US" sz="2400" dirty="0" smtClean="0">
                <a:latin typeface="Calibri" charset="0"/>
              </a:rPr>
              <a:t>(with </a:t>
            </a:r>
            <a:r>
              <a:rPr lang="en-US" sz="2400" i="1" dirty="0" smtClean="0">
                <a:latin typeface="Calibri" charset="0"/>
              </a:rPr>
              <a:t>reasonable</a:t>
            </a:r>
            <a:r>
              <a:rPr lang="en-US" sz="2400" dirty="0" smtClean="0">
                <a:latin typeface="Calibri" charset="0"/>
              </a:rPr>
              <a:t> compensation and disclosure):</a:t>
            </a:r>
          </a:p>
          <a:p>
            <a:pPr marL="285750" indent="-285750">
              <a:buFontTx/>
              <a:buChar char="-"/>
            </a:pPr>
            <a:r>
              <a:rPr lang="en-US" sz="2400" dirty="0" smtClean="0">
                <a:latin typeface="Calibri" charset="0"/>
              </a:rPr>
              <a:t>Teach company personnel at education sessions</a:t>
            </a:r>
          </a:p>
          <a:p>
            <a:pPr marL="285750" indent="-285750">
              <a:buFontTx/>
              <a:buChar char="-"/>
            </a:pPr>
            <a:r>
              <a:rPr lang="en-US" sz="2400" dirty="0" smtClean="0">
                <a:latin typeface="Calibri" charset="0"/>
              </a:rPr>
              <a:t>Consultation for advocacy, health promotion, better products</a:t>
            </a:r>
          </a:p>
          <a:p>
            <a:pPr marL="285750" indent="-285750">
              <a:buFontTx/>
              <a:buChar char="-"/>
            </a:pPr>
            <a:r>
              <a:rPr lang="en-US" sz="2400" dirty="0" smtClean="0">
                <a:latin typeface="Calibri" charset="0"/>
              </a:rPr>
              <a:t>Industry-funded public education with no brand product</a:t>
            </a:r>
          </a:p>
          <a:p>
            <a:endParaRPr lang="en-US" sz="2400" dirty="0">
              <a:latin typeface="Calibri" charset="0"/>
            </a:endParaRPr>
          </a:p>
          <a:p>
            <a:r>
              <a:rPr lang="en-US" sz="2400" dirty="0" smtClean="0">
                <a:solidFill>
                  <a:srgbClr val="FF0000"/>
                </a:solidFill>
                <a:latin typeface="Calibri" charset="0"/>
              </a:rPr>
              <a:t>CANNOT do:</a:t>
            </a:r>
          </a:p>
          <a:p>
            <a:pPr marL="285750" indent="-285750">
              <a:buFontTx/>
              <a:buChar char="-"/>
            </a:pPr>
            <a:r>
              <a:rPr lang="en-US" sz="2400" dirty="0" smtClean="0">
                <a:latin typeface="Calibri" charset="0"/>
              </a:rPr>
              <a:t>Speaker’s bureau (paid to give company talks)</a:t>
            </a:r>
          </a:p>
          <a:p>
            <a:pPr marL="285750" indent="-285750">
              <a:buFontTx/>
              <a:buChar char="-"/>
            </a:pPr>
            <a:r>
              <a:rPr lang="en-US" sz="2400" dirty="0" smtClean="0">
                <a:latin typeface="Calibri" charset="0"/>
              </a:rPr>
              <a:t>Participate in industry sales program/ marketing</a:t>
            </a:r>
          </a:p>
        </p:txBody>
      </p:sp>
    </p:spTree>
    <p:extLst>
      <p:ext uri="{BB962C8B-B14F-4D97-AF65-F5344CB8AC3E}">
        <p14:creationId xmlns:p14="http://schemas.microsoft.com/office/powerpoint/2010/main" val="1101752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947"/>
            <a:ext cx="9144000" cy="2268682"/>
          </a:xfrm>
          <a:prstGeom prst="rect">
            <a:avLst/>
          </a:prstGeom>
        </p:spPr>
      </p:pic>
      <p:sp>
        <p:nvSpPr>
          <p:cNvPr id="6" name="TextBox 5"/>
          <p:cNvSpPr txBox="1"/>
          <p:nvPr/>
        </p:nvSpPr>
        <p:spPr>
          <a:xfrm>
            <a:off x="441960" y="2712720"/>
            <a:ext cx="7525715" cy="2677656"/>
          </a:xfrm>
          <a:prstGeom prst="rect">
            <a:avLst/>
          </a:prstGeom>
          <a:noFill/>
        </p:spPr>
        <p:txBody>
          <a:bodyPr wrap="none" rtlCol="0">
            <a:spAutoFit/>
          </a:bodyPr>
          <a:lstStyle/>
          <a:p>
            <a:r>
              <a:rPr lang="en-US" sz="2800" b="1" dirty="0" smtClean="0">
                <a:latin typeface="Calibri" charset="0"/>
              </a:rPr>
              <a:t>Drug Samples:</a:t>
            </a:r>
          </a:p>
          <a:p>
            <a:pPr marL="285750" indent="-285750">
              <a:buFontTx/>
              <a:buChar char="-"/>
            </a:pPr>
            <a:r>
              <a:rPr lang="en-US" sz="2800" dirty="0" smtClean="0">
                <a:latin typeface="Calibri" charset="0"/>
              </a:rPr>
              <a:t>Ideally with central depository and pharmacists </a:t>
            </a:r>
          </a:p>
          <a:p>
            <a:pPr marL="285750" indent="-285750">
              <a:buFontTx/>
              <a:buChar char="-"/>
            </a:pPr>
            <a:r>
              <a:rPr lang="en-US" sz="2800" dirty="0" smtClean="0">
                <a:solidFill>
                  <a:srgbClr val="FF0000"/>
                </a:solidFill>
                <a:latin typeface="Calibri" charset="0"/>
              </a:rPr>
              <a:t>Not used by doctors or their families</a:t>
            </a:r>
          </a:p>
          <a:p>
            <a:pPr marL="285750" indent="-285750">
              <a:buFontTx/>
              <a:buChar char="-"/>
            </a:pPr>
            <a:r>
              <a:rPr lang="en-US" sz="2800" dirty="0" smtClean="0">
                <a:latin typeface="Calibri" charset="0"/>
              </a:rPr>
              <a:t>Proper records, storage, dispensing</a:t>
            </a:r>
          </a:p>
          <a:p>
            <a:pPr marL="285750" indent="-285750">
              <a:buFontTx/>
              <a:buChar char="-"/>
            </a:pPr>
            <a:r>
              <a:rPr lang="en-US" sz="2800" dirty="0" smtClean="0">
                <a:solidFill>
                  <a:srgbClr val="FF0000"/>
                </a:solidFill>
                <a:latin typeface="Calibri" charset="0"/>
              </a:rPr>
              <a:t>Declare COI </a:t>
            </a:r>
            <a:r>
              <a:rPr lang="en-US" sz="2800" dirty="0" smtClean="0">
                <a:latin typeface="Calibri" charset="0"/>
              </a:rPr>
              <a:t>if on hospital drug/devices selection</a:t>
            </a:r>
          </a:p>
          <a:p>
            <a:r>
              <a:rPr lang="en-US" sz="2800" dirty="0" smtClean="0">
                <a:latin typeface="Calibri" charset="0"/>
              </a:rPr>
              <a:t>		committee</a:t>
            </a:r>
            <a:endParaRPr lang="en-US" sz="2800" dirty="0">
              <a:latin typeface="Calibri" charset="0"/>
            </a:endParaRPr>
          </a:p>
        </p:txBody>
      </p:sp>
    </p:spTree>
    <p:extLst>
      <p:ext uri="{BB962C8B-B14F-4D97-AF65-F5344CB8AC3E}">
        <p14:creationId xmlns:p14="http://schemas.microsoft.com/office/powerpoint/2010/main" val="2484495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0213"/>
            <a:ext cx="9144000" cy="2268682"/>
          </a:xfrm>
          <a:prstGeom prst="rect">
            <a:avLst/>
          </a:prstGeom>
        </p:spPr>
      </p:pic>
      <p:sp>
        <p:nvSpPr>
          <p:cNvPr id="4" name="TextBox 3"/>
          <p:cNvSpPr txBox="1"/>
          <p:nvPr/>
        </p:nvSpPr>
        <p:spPr>
          <a:xfrm>
            <a:off x="259080" y="2158469"/>
            <a:ext cx="8549640" cy="5355312"/>
          </a:xfrm>
          <a:prstGeom prst="rect">
            <a:avLst/>
          </a:prstGeom>
          <a:noFill/>
        </p:spPr>
        <p:txBody>
          <a:bodyPr wrap="square" rtlCol="0">
            <a:spAutoFit/>
          </a:bodyPr>
          <a:lstStyle/>
          <a:p>
            <a:r>
              <a:rPr lang="en-US" sz="2800" b="1" dirty="0" smtClean="0"/>
              <a:t>Disclosure</a:t>
            </a:r>
          </a:p>
          <a:p>
            <a:endParaRPr lang="en-US" dirty="0"/>
          </a:p>
          <a:p>
            <a:r>
              <a:rPr lang="en-US" sz="2800" u="sng" dirty="0" smtClean="0"/>
              <a:t>What to disclose</a:t>
            </a:r>
            <a:r>
              <a:rPr lang="en-US" sz="2800" dirty="0" smtClean="0"/>
              <a:t>: </a:t>
            </a:r>
            <a:r>
              <a:rPr lang="en-US" sz="2800" dirty="0"/>
              <a:t>S</a:t>
            </a:r>
            <a:r>
              <a:rPr lang="en-US" sz="2800" dirty="0" smtClean="0"/>
              <a:t>alary support, consultancy fees, </a:t>
            </a:r>
          </a:p>
          <a:p>
            <a:r>
              <a:rPr lang="en-US" sz="2800" dirty="0" smtClean="0"/>
              <a:t>honoraria, research support, ownership interest,  </a:t>
            </a:r>
          </a:p>
          <a:p>
            <a:r>
              <a:rPr lang="en-US" sz="2800" dirty="0" smtClean="0"/>
              <a:t>financial interest (not amounts)</a:t>
            </a:r>
          </a:p>
          <a:p>
            <a:endParaRPr lang="en-US" dirty="0" smtClean="0"/>
          </a:p>
          <a:p>
            <a:r>
              <a:rPr lang="en-US" sz="2800" u="sng" dirty="0" smtClean="0"/>
              <a:t>When to disclose:</a:t>
            </a:r>
          </a:p>
          <a:p>
            <a:pPr marL="457200" indent="-457200">
              <a:buFont typeface="Arial" charset="0"/>
              <a:buChar char="•"/>
            </a:pPr>
            <a:r>
              <a:rPr lang="en-US" sz="2800" dirty="0" smtClean="0"/>
              <a:t>At all lectures/seminars, held anywhere</a:t>
            </a:r>
          </a:p>
          <a:p>
            <a:pPr marL="457200" indent="-457200">
              <a:buFont typeface="Arial" charset="0"/>
              <a:buChar char="•"/>
            </a:pPr>
            <a:r>
              <a:rPr lang="en-US" sz="2800" dirty="0" smtClean="0"/>
              <a:t>All manuscripts submitted for publication</a:t>
            </a:r>
          </a:p>
          <a:p>
            <a:pPr marL="457200" indent="-457200">
              <a:buFont typeface="Arial" charset="0"/>
              <a:buChar char="•"/>
            </a:pPr>
            <a:r>
              <a:rPr lang="en-US" sz="2800" dirty="0" smtClean="0"/>
              <a:t>Consulting to government, public or private agencies</a:t>
            </a:r>
          </a:p>
          <a:p>
            <a:pPr marL="457200" indent="-457200">
              <a:buFont typeface="Arial" charset="0"/>
              <a:buChar char="•"/>
            </a:pPr>
            <a:r>
              <a:rPr lang="en-US" sz="2800" dirty="0" smtClean="0"/>
              <a:t>Interacting with the media</a:t>
            </a:r>
          </a:p>
          <a:p>
            <a:endParaRPr lang="en-US" dirty="0" smtClean="0"/>
          </a:p>
          <a:p>
            <a:endParaRPr lang="en-US" dirty="0" smtClean="0"/>
          </a:p>
          <a:p>
            <a:endParaRPr lang="en-US" dirty="0"/>
          </a:p>
        </p:txBody>
      </p:sp>
    </p:spTree>
    <p:extLst>
      <p:ext uri="{BB962C8B-B14F-4D97-AF65-F5344CB8AC3E}">
        <p14:creationId xmlns:p14="http://schemas.microsoft.com/office/powerpoint/2010/main" val="2080816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536" y="2011680"/>
            <a:ext cx="3275769" cy="907941"/>
          </a:xfrm>
          <a:prstGeom prst="rect">
            <a:avLst/>
          </a:prstGeom>
          <a:noFill/>
        </p:spPr>
        <p:txBody>
          <a:bodyPr wrap="none" rtlCol="0">
            <a:spAutoFit/>
          </a:bodyPr>
          <a:lstStyle/>
          <a:p>
            <a:r>
              <a:rPr lang="en-US" sz="5300" dirty="0" smtClean="0"/>
              <a:t>Questions?</a:t>
            </a:r>
            <a:endParaRPr lang="en-US" sz="5300" dirty="0"/>
          </a:p>
        </p:txBody>
      </p:sp>
    </p:spTree>
    <p:extLst>
      <p:ext uri="{BB962C8B-B14F-4D97-AF65-F5344CB8AC3E}">
        <p14:creationId xmlns:p14="http://schemas.microsoft.com/office/powerpoint/2010/main" val="1884989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3700" b="1" dirty="0" smtClean="0"/>
              <a:t>Disclosure</a:t>
            </a:r>
          </a:p>
        </p:txBody>
      </p:sp>
      <p:sp>
        <p:nvSpPr>
          <p:cNvPr id="3" name="Content Placeholder 2"/>
          <p:cNvSpPr>
            <a:spLocks noGrp="1"/>
          </p:cNvSpPr>
          <p:nvPr>
            <p:ph sz="half" idx="1"/>
          </p:nvPr>
        </p:nvSpPr>
        <p:spPr>
          <a:xfrm>
            <a:off x="227012" y="1712258"/>
            <a:ext cx="8612187" cy="4724400"/>
          </a:xfrm>
        </p:spPr>
        <p:txBody>
          <a:bodyPr/>
          <a:lstStyle/>
          <a:p>
            <a:pPr>
              <a:buFont typeface="Arial" panose="020B0604020202020204" pitchFamily="34" charset="0"/>
              <a:buChar char="•"/>
              <a:defRPr/>
            </a:pPr>
            <a:r>
              <a:rPr lang="en-US" b="1" dirty="0" smtClean="0"/>
              <a:t>Relevant relationships with commercial entities:</a:t>
            </a:r>
          </a:p>
          <a:p>
            <a:pPr lvl="1">
              <a:buFont typeface="Arial" panose="020B0604020202020204" pitchFamily="34" charset="0"/>
              <a:buChar char="•"/>
              <a:defRPr/>
            </a:pPr>
            <a:r>
              <a:rPr lang="en-US" sz="1800" dirty="0" smtClean="0">
                <a:solidFill>
                  <a:schemeClr val="accent5">
                    <a:lumMod val="50000"/>
                  </a:schemeClr>
                </a:solidFill>
              </a:rPr>
              <a:t>L</a:t>
            </a:r>
            <a:r>
              <a:rPr lang="en-US" sz="2000" dirty="0" smtClean="0">
                <a:solidFill>
                  <a:schemeClr val="accent5">
                    <a:lumMod val="50000"/>
                  </a:schemeClr>
                </a:solidFill>
              </a:rPr>
              <a:t>ist industry company names you have relationships with</a:t>
            </a:r>
          </a:p>
          <a:p>
            <a:pPr>
              <a:buFont typeface="Arial" panose="020B0604020202020204" pitchFamily="34" charset="0"/>
              <a:buChar char="•"/>
              <a:defRPr/>
            </a:pPr>
            <a:r>
              <a:rPr lang="en-US" b="1" dirty="0" smtClean="0"/>
              <a:t>Potential for conflicts within this presentation:</a:t>
            </a:r>
          </a:p>
          <a:p>
            <a:pPr lvl="1">
              <a:buFont typeface="Arial" panose="020B0604020202020204" pitchFamily="34" charset="0"/>
              <a:buChar char="•"/>
              <a:defRPr/>
            </a:pPr>
            <a:r>
              <a:rPr lang="en-US" sz="2000" dirty="0" smtClean="0">
                <a:solidFill>
                  <a:schemeClr val="accent5">
                    <a:lumMod val="50000"/>
                  </a:schemeClr>
                </a:solidFill>
              </a:rPr>
              <a:t>List the drugs from those companies that you will be discussing. </a:t>
            </a:r>
            <a:endParaRPr lang="en-US" sz="2000" dirty="0">
              <a:solidFill>
                <a:schemeClr val="accent5">
                  <a:lumMod val="50000"/>
                </a:schemeClr>
              </a:solidFill>
            </a:endParaRPr>
          </a:p>
          <a:p>
            <a:pPr>
              <a:buFont typeface="Arial" panose="020B0604020202020204" pitchFamily="34" charset="0"/>
              <a:buChar char="•"/>
              <a:defRPr/>
            </a:pPr>
            <a:r>
              <a:rPr lang="en-US" b="1" dirty="0" smtClean="0"/>
              <a:t>Steps taken to review and mitigate potential bias:</a:t>
            </a:r>
          </a:p>
          <a:p>
            <a:pPr lvl="1">
              <a:buFont typeface="Arial" panose="020B0604020202020204" pitchFamily="34" charset="0"/>
              <a:buChar char="•"/>
              <a:defRPr/>
            </a:pPr>
            <a:r>
              <a:rPr lang="en-US" sz="2000" dirty="0" smtClean="0">
                <a:solidFill>
                  <a:schemeClr val="accent5">
                    <a:lumMod val="50000"/>
                  </a:schemeClr>
                </a:solidFill>
              </a:rPr>
              <a:t>State that (1) you will clearly identify any time a recommendation you make with respect to one of these drugs is off-label and/or does not adhere to recognized national/international guidelines </a:t>
            </a:r>
            <a:r>
              <a:rPr lang="en-US" sz="1600" u="sng" dirty="0" smtClean="0">
                <a:solidFill>
                  <a:schemeClr val="accent5">
                    <a:lumMod val="50000"/>
                  </a:schemeClr>
                </a:solidFill>
              </a:rPr>
              <a:t>OR </a:t>
            </a:r>
            <a:r>
              <a:rPr lang="en-US" sz="2000" dirty="0" smtClean="0">
                <a:solidFill>
                  <a:schemeClr val="accent5">
                    <a:lumMod val="50000"/>
                  </a:schemeClr>
                </a:solidFill>
              </a:rPr>
              <a:t>(2) you will not be discussing any off-label use of the medications, and will be adhering to national/international guidelines. </a:t>
            </a:r>
            <a:endParaRPr lang="en-US" sz="2000" dirty="0">
              <a:solidFill>
                <a:schemeClr val="accent5">
                  <a:lumMod val="50000"/>
                </a:schemeClr>
              </a:solidFill>
            </a:endParaRPr>
          </a:p>
        </p:txBody>
      </p:sp>
      <p:sp>
        <p:nvSpPr>
          <p:cNvPr id="5" name="Date Placeholder 4"/>
          <p:cNvSpPr>
            <a:spLocks noGrp="1"/>
          </p:cNvSpPr>
          <p:nvPr>
            <p:ph type="dt" sz="quarter" idx="10"/>
          </p:nvPr>
        </p:nvSpPr>
        <p:spPr/>
        <p:txBody>
          <a:bodyPr/>
          <a:lstStyle/>
          <a:p>
            <a:pPr>
              <a:defRPr/>
            </a:pPr>
            <a:fld id="{6155CA66-45AD-495B-BEEC-CA154C996D82}" type="datetime1">
              <a:rPr lang="en-US" altLang="en-US" smtClean="0"/>
              <a:pPr>
                <a:defRPr/>
              </a:pPr>
              <a:t>2016-09-15</a:t>
            </a:fld>
            <a:endParaRPr lang="en-US" altLang="en-US" dirty="0"/>
          </a:p>
        </p:txBody>
      </p:sp>
    </p:spTree>
    <p:extLst>
      <p:ext uri="{BB962C8B-B14F-4D97-AF65-F5344CB8AC3E}">
        <p14:creationId xmlns:p14="http://schemas.microsoft.com/office/powerpoint/2010/main" val="262081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6086" y="227228"/>
            <a:ext cx="9170086" cy="5737804"/>
          </a:xfrm>
          <a:prstGeom prst="rect">
            <a:avLst/>
          </a:prstGeom>
        </p:spPr>
      </p:pic>
      <p:pic>
        <p:nvPicPr>
          <p:cNvPr id="5" name="Content Placeholder 3"/>
          <p:cNvPicPr>
            <a:picLocks noChangeAspect="1"/>
          </p:cNvPicPr>
          <p:nvPr/>
        </p:nvPicPr>
        <p:blipFill>
          <a:blip r:embed="rId3"/>
          <a:stretch>
            <a:fillRect/>
          </a:stretch>
        </p:blipFill>
        <p:spPr>
          <a:xfrm>
            <a:off x="126314" y="379628"/>
            <a:ext cx="9170086" cy="5737804"/>
          </a:xfrm>
          <a:prstGeom prst="rect">
            <a:avLst/>
          </a:prstGeom>
        </p:spPr>
      </p:pic>
    </p:spTree>
    <p:extLst>
      <p:ext uri="{BB962C8B-B14F-4D97-AF65-F5344CB8AC3E}">
        <p14:creationId xmlns:p14="http://schemas.microsoft.com/office/powerpoint/2010/main" val="36556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4"/>
            <a:ext cx="8229600" cy="1143000"/>
          </a:xfrm>
        </p:spPr>
        <p:txBody>
          <a:bodyPr/>
          <a:lstStyle/>
          <a:p>
            <a:r>
              <a:rPr lang="en-US" dirty="0" smtClean="0"/>
              <a:t>Objectives</a:t>
            </a:r>
            <a:endParaRPr lang="en-US" dirty="0"/>
          </a:p>
        </p:txBody>
      </p:sp>
      <p:sp>
        <p:nvSpPr>
          <p:cNvPr id="3" name="Content Placeholder 2"/>
          <p:cNvSpPr>
            <a:spLocks noGrp="1"/>
          </p:cNvSpPr>
          <p:nvPr>
            <p:ph idx="1"/>
          </p:nvPr>
        </p:nvSpPr>
        <p:spPr>
          <a:xfrm>
            <a:off x="185055" y="1309912"/>
            <a:ext cx="8958945" cy="5003802"/>
          </a:xfrm>
        </p:spPr>
        <p:txBody>
          <a:bodyPr>
            <a:normAutofit/>
          </a:bodyPr>
          <a:lstStyle/>
          <a:p>
            <a:pPr marL="0" indent="0">
              <a:buNone/>
            </a:pPr>
            <a:r>
              <a:rPr lang="en-US" b="1" dirty="0" smtClean="0"/>
              <a:t>Outline</a:t>
            </a:r>
            <a:endParaRPr lang="en-US" dirty="0"/>
          </a:p>
          <a:p>
            <a:pPr marL="514350" indent="-514350">
              <a:buAutoNum type="arabicPeriod"/>
            </a:pPr>
            <a:r>
              <a:rPr lang="en-US" dirty="0" smtClean="0"/>
              <a:t>Review “the big picture”:</a:t>
            </a:r>
          </a:p>
          <a:p>
            <a:pPr marL="914400" lvl="1" indent="-514350">
              <a:buFont typeface="Arial" charset="0"/>
              <a:buChar char="•"/>
            </a:pPr>
            <a:r>
              <a:rPr lang="en-US" dirty="0" smtClean="0"/>
              <a:t>Background to the development of the standards</a:t>
            </a:r>
          </a:p>
          <a:p>
            <a:pPr marL="914400" lvl="1" indent="-514350">
              <a:buFont typeface="Arial" charset="0"/>
              <a:buChar char="•"/>
            </a:pPr>
            <a:r>
              <a:rPr lang="en-US" dirty="0" smtClean="0"/>
              <a:t>Existing Policies/Standards</a:t>
            </a:r>
          </a:p>
          <a:p>
            <a:pPr marL="914400" lvl="1" indent="-514350">
              <a:buFont typeface="Arial" charset="0"/>
              <a:buChar char="•"/>
            </a:pPr>
            <a:endParaRPr lang="en-US" dirty="0" smtClean="0"/>
          </a:p>
          <a:p>
            <a:pPr marL="514350" indent="-514350">
              <a:buAutoNum type="arabicPeriod"/>
            </a:pPr>
            <a:r>
              <a:rPr lang="en-US" dirty="0" smtClean="0"/>
              <a:t>Review highlights from the U of T 				</a:t>
            </a:r>
            <a:r>
              <a:rPr lang="en-US" i="1" dirty="0" smtClean="0"/>
              <a:t>Relations with Industry </a:t>
            </a:r>
            <a:r>
              <a:rPr lang="en-US" dirty="0" smtClean="0"/>
              <a:t>document</a:t>
            </a:r>
          </a:p>
          <a:p>
            <a:pPr marL="914400" lvl="1" indent="-514350">
              <a:buFont typeface="Arial" charset="0"/>
              <a:buChar char="•"/>
            </a:pPr>
            <a:r>
              <a:rPr lang="en-US" dirty="0" smtClean="0"/>
              <a:t>Actions on your part</a:t>
            </a:r>
          </a:p>
        </p:txBody>
      </p:sp>
    </p:spTree>
    <p:extLst>
      <p:ext uri="{BB962C8B-B14F-4D97-AF65-F5344CB8AC3E}">
        <p14:creationId xmlns:p14="http://schemas.microsoft.com/office/powerpoint/2010/main" val="174150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pPr lvl="1" algn="ctr" defTabSz="457200" rtl="0">
              <a:spcBef>
                <a:spcPct val="0"/>
              </a:spcBef>
            </a:pPr>
            <a:r>
              <a:rPr lang="en-US" sz="3200" dirty="0" smtClean="0">
                <a:latin typeface="Calibri" charset="0"/>
              </a:rPr>
              <a:t>Background to the development of the standards</a:t>
            </a:r>
            <a:br>
              <a:rPr lang="en-US" sz="3200" dirty="0" smtClean="0">
                <a:latin typeface="Calibri" charset="0"/>
              </a:rPr>
            </a:br>
            <a:r>
              <a:rPr lang="en-CA" sz="3200" b="1" dirty="0" smtClean="0">
                <a:latin typeface="Calibri" charset="0"/>
              </a:rPr>
              <a:t>Why is this an issue</a:t>
            </a:r>
            <a:r>
              <a:rPr lang="en-CA" sz="3200" b="1" dirty="0">
                <a:latin typeface="Calibri" charset="0"/>
              </a:rPr>
              <a:t>?</a:t>
            </a:r>
            <a:endParaRPr lang="en-US" sz="3200" dirty="0">
              <a:latin typeface="Calibri" charset="0"/>
            </a:endParaRPr>
          </a:p>
        </p:txBody>
      </p:sp>
      <p:sp>
        <p:nvSpPr>
          <p:cNvPr id="3" name="Content Placeholder 2"/>
          <p:cNvSpPr>
            <a:spLocks noGrp="1"/>
          </p:cNvSpPr>
          <p:nvPr>
            <p:ph idx="1"/>
          </p:nvPr>
        </p:nvSpPr>
        <p:spPr/>
        <p:txBody>
          <a:bodyPr>
            <a:normAutofit fontScale="85000" lnSpcReduction="20000"/>
          </a:bodyPr>
          <a:lstStyle/>
          <a:p>
            <a:r>
              <a:rPr lang="en-CA" dirty="0" smtClean="0"/>
              <a:t>Doctors work to advance their </a:t>
            </a:r>
            <a:r>
              <a:rPr lang="en-CA" dirty="0"/>
              <a:t>patients’ </a:t>
            </a:r>
            <a:r>
              <a:rPr lang="en-CA" dirty="0" smtClean="0"/>
              <a:t>interests, whereas industry works to advance their stockholders’ interests</a:t>
            </a:r>
          </a:p>
          <a:p>
            <a:r>
              <a:rPr lang="en-CA" dirty="0" smtClean="0"/>
              <a:t>Industry does have positive effects on patients’ health</a:t>
            </a:r>
          </a:p>
          <a:p>
            <a:endParaRPr lang="en-CA" dirty="0" smtClean="0"/>
          </a:p>
          <a:p>
            <a:r>
              <a:rPr lang="en-CA" dirty="0"/>
              <a:t>Conflict of </a:t>
            </a:r>
            <a:r>
              <a:rPr lang="en-CA" dirty="0" smtClean="0"/>
              <a:t>interest arises if </a:t>
            </a:r>
            <a:r>
              <a:rPr lang="en-CA" i="1" dirty="0" smtClean="0"/>
              <a:t>inappropriate</a:t>
            </a:r>
            <a:r>
              <a:rPr lang="en-CA" dirty="0" smtClean="0"/>
              <a:t> influence</a:t>
            </a:r>
          </a:p>
          <a:p>
            <a:endParaRPr lang="en-CA" dirty="0"/>
          </a:p>
          <a:p>
            <a:r>
              <a:rPr lang="en-CA" dirty="0" smtClean="0"/>
              <a:t>Trust </a:t>
            </a:r>
            <a:r>
              <a:rPr lang="en-CA" dirty="0"/>
              <a:t>of the </a:t>
            </a:r>
            <a:r>
              <a:rPr lang="en-CA" dirty="0" smtClean="0"/>
              <a:t>public</a:t>
            </a:r>
          </a:p>
          <a:p>
            <a:endParaRPr lang="en-CA" dirty="0"/>
          </a:p>
          <a:p>
            <a:r>
              <a:rPr lang="en-CA" dirty="0" smtClean="0"/>
              <a:t>Is it possible to handle/control the conflict of interest when doctors interact with </a:t>
            </a:r>
            <a:r>
              <a:rPr lang="en-CA" dirty="0" err="1" smtClean="0"/>
              <a:t>pharma</a:t>
            </a:r>
            <a:r>
              <a:rPr lang="en-CA" dirty="0" smtClean="0"/>
              <a:t>?</a:t>
            </a:r>
            <a:endParaRPr lang="en-CA" dirty="0"/>
          </a:p>
          <a:p>
            <a:endParaRPr lang="en-US" dirty="0"/>
          </a:p>
        </p:txBody>
      </p:sp>
    </p:spTree>
    <p:extLst>
      <p:ext uri="{BB962C8B-B14F-4D97-AF65-F5344CB8AC3E}">
        <p14:creationId xmlns:p14="http://schemas.microsoft.com/office/powerpoint/2010/main" val="3059479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29" y="274638"/>
            <a:ext cx="8450943" cy="1143000"/>
          </a:xfrm>
        </p:spPr>
        <p:txBody>
          <a:bodyPr>
            <a:normAutofit fontScale="90000"/>
          </a:bodyPr>
          <a:lstStyle/>
          <a:p>
            <a:r>
              <a:rPr lang="en-CA" b="1" dirty="0" smtClean="0"/>
              <a:t>Many contexts for potential influence</a:t>
            </a:r>
            <a:r>
              <a:rPr lang="en-CA" dirty="0" smtClean="0"/>
              <a:t/>
            </a:r>
            <a:br>
              <a:rPr lang="en-CA" dirty="0" smtClean="0"/>
            </a:br>
            <a:endParaRPr lang="en-US" dirty="0"/>
          </a:p>
        </p:txBody>
      </p:sp>
      <p:sp>
        <p:nvSpPr>
          <p:cNvPr id="3" name="Content Placeholder 2"/>
          <p:cNvSpPr>
            <a:spLocks noGrp="1"/>
          </p:cNvSpPr>
          <p:nvPr>
            <p:ph idx="1"/>
          </p:nvPr>
        </p:nvSpPr>
        <p:spPr>
          <a:xfrm>
            <a:off x="457200" y="1600200"/>
            <a:ext cx="8686800" cy="4525963"/>
          </a:xfrm>
        </p:spPr>
        <p:txBody>
          <a:bodyPr>
            <a:normAutofit fontScale="92500"/>
          </a:bodyPr>
          <a:lstStyle/>
          <a:p>
            <a:r>
              <a:rPr lang="en-US" dirty="0" err="1" smtClean="0"/>
              <a:t>Pharma</a:t>
            </a:r>
            <a:r>
              <a:rPr lang="en-US" dirty="0" smtClean="0"/>
              <a:t> </a:t>
            </a:r>
            <a:r>
              <a:rPr lang="en-US" dirty="0"/>
              <a:t>sales representative </a:t>
            </a:r>
            <a:r>
              <a:rPr lang="en-US" dirty="0" smtClean="0"/>
              <a:t>visits “</a:t>
            </a:r>
            <a:r>
              <a:rPr lang="en-CA" dirty="0"/>
              <a:t>Drug </a:t>
            </a:r>
            <a:r>
              <a:rPr lang="en-CA" dirty="0" smtClean="0"/>
              <a:t>detailing“</a:t>
            </a:r>
            <a:endParaRPr lang="en-CA" dirty="0"/>
          </a:p>
          <a:p>
            <a:r>
              <a:rPr lang="en-CA" dirty="0" smtClean="0"/>
              <a:t>Samples</a:t>
            </a:r>
          </a:p>
          <a:p>
            <a:r>
              <a:rPr lang="en-US" dirty="0"/>
              <a:t>J</a:t>
            </a:r>
            <a:r>
              <a:rPr lang="en-US" dirty="0" smtClean="0"/>
              <a:t>ournal advertisements &amp; </a:t>
            </a:r>
            <a:r>
              <a:rPr lang="en-US" dirty="0"/>
              <a:t>prescribing software</a:t>
            </a:r>
            <a:endParaRPr lang="en-US" dirty="0" smtClean="0"/>
          </a:p>
          <a:p>
            <a:r>
              <a:rPr lang="en-US" dirty="0"/>
              <a:t>A</a:t>
            </a:r>
            <a:r>
              <a:rPr lang="en-US" dirty="0" smtClean="0"/>
              <a:t>ttendance at </a:t>
            </a:r>
            <a:r>
              <a:rPr lang="en-US" dirty="0" err="1" smtClean="0"/>
              <a:t>pharma</a:t>
            </a:r>
            <a:r>
              <a:rPr lang="en-US" dirty="0" smtClean="0"/>
              <a:t>-sponsored meetings</a:t>
            </a:r>
          </a:p>
          <a:p>
            <a:r>
              <a:rPr lang="en-US" dirty="0"/>
              <a:t>Participation in </a:t>
            </a:r>
            <a:r>
              <a:rPr lang="en-US" dirty="0" smtClean="0"/>
              <a:t>speakers’ bureaus</a:t>
            </a:r>
          </a:p>
          <a:p>
            <a:r>
              <a:rPr lang="en-US" dirty="0" smtClean="0"/>
              <a:t>Participation in </a:t>
            </a:r>
            <a:r>
              <a:rPr lang="en-US" dirty="0"/>
              <a:t>sponsored clinical trials</a:t>
            </a:r>
            <a:endParaRPr lang="en-CA" dirty="0"/>
          </a:p>
          <a:p>
            <a:r>
              <a:rPr lang="en-CA" dirty="0" smtClean="0"/>
              <a:t>Acceptance of gifts</a:t>
            </a:r>
            <a:endParaRPr lang="en-CA" dirty="0"/>
          </a:p>
          <a:p>
            <a:r>
              <a:rPr lang="en-CA" dirty="0" err="1" smtClean="0"/>
              <a:t>Pharma</a:t>
            </a:r>
            <a:r>
              <a:rPr lang="en-CA" dirty="0" smtClean="0"/>
              <a:t>-sponsored literature/ guidelines</a:t>
            </a:r>
            <a:endParaRPr lang="en-CA" dirty="0"/>
          </a:p>
          <a:p>
            <a:endParaRPr lang="en-US" dirty="0"/>
          </a:p>
        </p:txBody>
      </p:sp>
    </p:spTree>
    <p:extLst>
      <p:ext uri="{BB962C8B-B14F-4D97-AF65-F5344CB8AC3E}">
        <p14:creationId xmlns:p14="http://schemas.microsoft.com/office/powerpoint/2010/main" val="920390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t>
            </a:r>
            <a:r>
              <a:rPr lang="en-US" smtClean="0"/>
              <a:t>can </a:t>
            </a:r>
            <a:r>
              <a:rPr lang="en-US" smtClean="0"/>
              <a:t>we understand </a:t>
            </a:r>
            <a:r>
              <a:rPr lang="en-US" dirty="0" smtClean="0"/>
              <a:t>this topic?</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err="1" smtClean="0"/>
              <a:t>Behavioural</a:t>
            </a:r>
            <a:r>
              <a:rPr lang="en-US" dirty="0" smtClean="0"/>
              <a:t> economics/psychology</a:t>
            </a:r>
          </a:p>
          <a:p>
            <a:pPr marL="0" indent="0" algn="ctr">
              <a:buNone/>
            </a:pPr>
            <a:endParaRPr lang="en-US" dirty="0"/>
          </a:p>
          <a:p>
            <a:pPr marL="0" indent="0" algn="ctr">
              <a:buNone/>
            </a:pPr>
            <a:r>
              <a:rPr lang="en-US" dirty="0" err="1"/>
              <a:t>v</a:t>
            </a:r>
            <a:r>
              <a:rPr lang="en-US" dirty="0" err="1" smtClean="0"/>
              <a:t>s</a:t>
            </a:r>
            <a:endParaRPr lang="en-US" dirty="0" smtClean="0"/>
          </a:p>
          <a:p>
            <a:pPr marL="0" indent="0" algn="ctr">
              <a:buNone/>
            </a:pPr>
            <a:endParaRPr lang="en-US" dirty="0"/>
          </a:p>
          <a:p>
            <a:pPr marL="0" indent="0" algn="ctr">
              <a:buNone/>
            </a:pPr>
            <a:r>
              <a:rPr lang="en-US" dirty="0" smtClean="0"/>
              <a:t>Ethics/Professionalism</a:t>
            </a:r>
            <a:endParaRPr lang="en-US" dirty="0"/>
          </a:p>
        </p:txBody>
      </p:sp>
    </p:spTree>
    <p:extLst>
      <p:ext uri="{BB962C8B-B14F-4D97-AF65-F5344CB8AC3E}">
        <p14:creationId xmlns:p14="http://schemas.microsoft.com/office/powerpoint/2010/main" val="1620646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7964</TotalTime>
  <Words>1579</Words>
  <Application>Microsoft Office PowerPoint</Application>
  <PresentationFormat>On-screen Show (4:3)</PresentationFormat>
  <Paragraphs>279</Paragraphs>
  <Slides>37</Slides>
  <Notes>13</Notes>
  <HiddenSlides>2</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Disclosure</vt:lpstr>
      <vt:lpstr>Disclosure</vt:lpstr>
      <vt:lpstr>PowerPoint Presentation</vt:lpstr>
      <vt:lpstr>Objectives</vt:lpstr>
      <vt:lpstr>Background to the development of the standards Why is this an issue?</vt:lpstr>
      <vt:lpstr>Many contexts for potential influence </vt:lpstr>
      <vt:lpstr>How can we understand this topic?</vt:lpstr>
      <vt:lpstr>Cialdini’s Six Key Principles of Influence</vt:lpstr>
      <vt:lpstr>Sales savvy</vt:lpstr>
      <vt:lpstr>Influence of drug detailing on physicians</vt:lpstr>
      <vt:lpstr>Influence on physicians: Studies show…</vt:lpstr>
      <vt:lpstr>Information from Pharmaceutical Companies and the Quality, Quantity, and Cost of Physicians’ Prescribing:               A Systematic Review</vt:lpstr>
      <vt:lpstr>Factors affecting the uptake of new medicines (diffusion): a systematic review</vt:lpstr>
      <vt:lpstr>The effects and role of Direct-to-Physician Marketing in the Pharmaceutical Industry: An Integrative review</vt:lpstr>
      <vt:lpstr>Can this influence be a good thing? American Journal of Bioethics 2010</vt:lpstr>
      <vt:lpstr>Ethical issues</vt:lpstr>
      <vt:lpstr>Ethical issues</vt:lpstr>
      <vt:lpstr>Key Standards / Guidelines</vt:lpstr>
      <vt:lpstr>PowerPoint Presentation</vt:lpstr>
      <vt:lpstr>PowerPoint Presentation</vt:lpstr>
      <vt:lpstr>PowerPoint Presentation</vt:lpstr>
      <vt:lpstr>PowerPoint Presentation</vt:lpstr>
      <vt:lpstr>PowerPoint Presentation</vt:lpstr>
      <vt:lpstr>U of T Relationship with Industry &amp;  the Educational Environment in UME &amp; PGME</vt:lpstr>
      <vt:lpstr>U of T Relationship with Industry &amp;  the Educational Environment in UME &amp; PGME</vt:lpstr>
      <vt:lpstr>U of T Relationship with Industry &amp;  the Educational Environment in UME &amp; PGME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Jeannette Goguen</dc:creator>
  <cp:lastModifiedBy>User</cp:lastModifiedBy>
  <cp:revision>192</cp:revision>
  <dcterms:created xsi:type="dcterms:W3CDTF">2016-01-13T05:02:49Z</dcterms:created>
  <dcterms:modified xsi:type="dcterms:W3CDTF">2016-09-15T12:01:15Z</dcterms:modified>
</cp:coreProperties>
</file>