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7" r:id="rId5"/>
    <p:sldId id="278" r:id="rId6"/>
    <p:sldId id="281" r:id="rId7"/>
    <p:sldId id="279" r:id="rId8"/>
    <p:sldId id="280" r:id="rId9"/>
    <p:sldId id="271" r:id="rId10"/>
    <p:sldId id="266" r:id="rId11"/>
    <p:sldId id="267" r:id="rId12"/>
    <p:sldId id="268" r:id="rId13"/>
    <p:sldId id="260" r:id="rId14"/>
    <p:sldId id="261" r:id="rId15"/>
    <p:sldId id="272" r:id="rId16"/>
    <p:sldId id="262" r:id="rId17"/>
    <p:sldId id="269" r:id="rId18"/>
    <p:sldId id="270" r:id="rId19"/>
    <p:sldId id="273" r:id="rId20"/>
    <p:sldId id="274" r:id="rId21"/>
    <p:sldId id="276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5E62-2CA3-6846-917F-1908793BC87C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9505-A75E-6749-9D12-8904DB98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7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5E62-2CA3-6846-917F-1908793BC87C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9505-A75E-6749-9D12-8904DB98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3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5E62-2CA3-6846-917F-1908793BC87C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9505-A75E-6749-9D12-8904DB98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5E62-2CA3-6846-917F-1908793BC87C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9505-A75E-6749-9D12-8904DB98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5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5E62-2CA3-6846-917F-1908793BC87C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9505-A75E-6749-9D12-8904DB98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8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5E62-2CA3-6846-917F-1908793BC87C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9505-A75E-6749-9D12-8904DB98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5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5E62-2CA3-6846-917F-1908793BC87C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9505-A75E-6749-9D12-8904DB98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2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5E62-2CA3-6846-917F-1908793BC87C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9505-A75E-6749-9D12-8904DB98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8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5E62-2CA3-6846-917F-1908793BC87C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9505-A75E-6749-9D12-8904DB98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0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5E62-2CA3-6846-917F-1908793BC87C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9505-A75E-6749-9D12-8904DB98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8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5E62-2CA3-6846-917F-1908793BC87C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9505-A75E-6749-9D12-8904DB98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7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C5E62-2CA3-6846-917F-1908793BC87C}" type="datetimeFigureOut">
              <a:rPr lang="en-US" smtClean="0"/>
              <a:t>16-09-13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29505-A75E-6749-9D12-8904DB98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eptmedicine.utoronto.ca/academic-position-descriptions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fd.med.utoronto.ca/" TargetMode="External"/><Relationship Id="rId3" Type="http://schemas.openxmlformats.org/officeDocument/2006/relationships/hyperlink" Target="https://cfd.utoronto.c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/>
              <a:t>Expectations of Academic Clinical Faculty</a:t>
            </a:r>
            <a:r>
              <a:rPr lang="en-CA" sz="3200" dirty="0"/>
              <a:t/>
            </a:r>
            <a:br>
              <a:rPr lang="en-CA" sz="3200" dirty="0"/>
            </a:b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dirty="0" smtClean="0"/>
              <a:t>Teaching and Education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Martin Schreiber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Professor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Chair, Teaching Effectiveness Committee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070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kinds of </a:t>
            </a:r>
            <a:br>
              <a:rPr lang="en-US" sz="3200" dirty="0" smtClean="0"/>
            </a:br>
            <a:r>
              <a:rPr lang="en-US" sz="3200" dirty="0" smtClean="0"/>
              <a:t>teaching opportunities are there? (1 of 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9D9D9"/>
                </a:solidFill>
              </a:rPr>
              <a:t>Familiar teaching roles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UG </a:t>
            </a:r>
          </a:p>
          <a:p>
            <a:pPr lvl="2"/>
            <a:r>
              <a:rPr lang="en-US" dirty="0">
                <a:solidFill>
                  <a:srgbClr val="D9D9D9"/>
                </a:solidFill>
              </a:rPr>
              <a:t>L</a:t>
            </a:r>
            <a:r>
              <a:rPr lang="en-US" dirty="0" smtClean="0">
                <a:solidFill>
                  <a:srgbClr val="D9D9D9"/>
                </a:solidFill>
              </a:rPr>
              <a:t>ectures, seminars, case-based learning</a:t>
            </a:r>
          </a:p>
          <a:p>
            <a:pPr lvl="2"/>
            <a:r>
              <a:rPr lang="en-US" dirty="0" smtClean="0">
                <a:solidFill>
                  <a:srgbClr val="D9D9D9"/>
                </a:solidFill>
              </a:rPr>
              <a:t>Bedside</a:t>
            </a:r>
          </a:p>
          <a:p>
            <a:pPr lvl="2"/>
            <a:r>
              <a:rPr lang="en-US" dirty="0" smtClean="0">
                <a:solidFill>
                  <a:srgbClr val="D9D9D9"/>
                </a:solidFill>
              </a:rPr>
              <a:t>Clerkship clinical supervision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PG</a:t>
            </a:r>
          </a:p>
          <a:p>
            <a:pPr lvl="2"/>
            <a:r>
              <a:rPr lang="en-US" dirty="0" smtClean="0">
                <a:solidFill>
                  <a:srgbClr val="D9D9D9"/>
                </a:solidFill>
              </a:rPr>
              <a:t>Clinical supervision</a:t>
            </a:r>
          </a:p>
          <a:p>
            <a:pPr lvl="2"/>
            <a:r>
              <a:rPr lang="en-US" dirty="0" smtClean="0">
                <a:solidFill>
                  <a:srgbClr val="D9D9D9"/>
                </a:solidFill>
              </a:rPr>
              <a:t>Didactic teaching (morning report, noon rounds, etc.)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CE</a:t>
            </a:r>
          </a:p>
          <a:p>
            <a:pPr lvl="2"/>
            <a:endParaRPr lang="en-US" dirty="0">
              <a:solidFill>
                <a:srgbClr val="D9D9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20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kinds of </a:t>
            </a:r>
            <a:br>
              <a:rPr lang="en-US" sz="3200" dirty="0" smtClean="0"/>
            </a:br>
            <a:r>
              <a:rPr lang="en-US" sz="3200" dirty="0" smtClean="0"/>
              <a:t>teaching opportunities are there? (1 of 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Familiar teaching roles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UG </a:t>
            </a:r>
          </a:p>
          <a:p>
            <a:pPr lvl="2"/>
            <a:r>
              <a:rPr lang="en-US" dirty="0">
                <a:solidFill>
                  <a:srgbClr val="D9D9D9"/>
                </a:solidFill>
              </a:rPr>
              <a:t>L</a:t>
            </a:r>
            <a:r>
              <a:rPr lang="en-US" dirty="0" smtClean="0">
                <a:solidFill>
                  <a:srgbClr val="D9D9D9"/>
                </a:solidFill>
              </a:rPr>
              <a:t>ectures, seminars, case-based learning</a:t>
            </a:r>
          </a:p>
          <a:p>
            <a:pPr lvl="2"/>
            <a:r>
              <a:rPr lang="en-US" dirty="0" smtClean="0">
                <a:solidFill>
                  <a:srgbClr val="D9D9D9"/>
                </a:solidFill>
              </a:rPr>
              <a:t>Bedside</a:t>
            </a:r>
          </a:p>
          <a:p>
            <a:pPr lvl="2"/>
            <a:r>
              <a:rPr lang="en-US" dirty="0" smtClean="0">
                <a:solidFill>
                  <a:srgbClr val="D9D9D9"/>
                </a:solidFill>
              </a:rPr>
              <a:t>Clerkship clinical supervision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PG</a:t>
            </a:r>
          </a:p>
          <a:p>
            <a:pPr lvl="2"/>
            <a:r>
              <a:rPr lang="en-US" dirty="0" smtClean="0">
                <a:solidFill>
                  <a:srgbClr val="D9D9D9"/>
                </a:solidFill>
              </a:rPr>
              <a:t>Clinical supervision</a:t>
            </a:r>
          </a:p>
          <a:p>
            <a:pPr lvl="2"/>
            <a:r>
              <a:rPr lang="en-US" dirty="0" smtClean="0">
                <a:solidFill>
                  <a:srgbClr val="D9D9D9"/>
                </a:solidFill>
              </a:rPr>
              <a:t>Didactic teaching (morning report, noon rounds, etc.)</a:t>
            </a:r>
          </a:p>
          <a:p>
            <a:pPr lvl="1"/>
            <a:r>
              <a:rPr lang="en-US" dirty="0" smtClean="0">
                <a:solidFill>
                  <a:srgbClr val="D9D9D9"/>
                </a:solidFill>
              </a:rPr>
              <a:t>CE</a:t>
            </a:r>
          </a:p>
          <a:p>
            <a:pPr lvl="2"/>
            <a:endParaRPr lang="en-US" dirty="0">
              <a:solidFill>
                <a:srgbClr val="D9D9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20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kinds of </a:t>
            </a:r>
            <a:br>
              <a:rPr lang="en-US" sz="3200" dirty="0" smtClean="0"/>
            </a:br>
            <a:r>
              <a:rPr lang="en-US" sz="3200" dirty="0" smtClean="0"/>
              <a:t>teaching opportunities are there? (1 of 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Familiar teaching roles</a:t>
            </a:r>
          </a:p>
          <a:p>
            <a:pPr lvl="1"/>
            <a:r>
              <a:rPr lang="en-US" dirty="0" smtClean="0"/>
              <a:t>UG 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ectures, seminars, case-based learning</a:t>
            </a:r>
          </a:p>
          <a:p>
            <a:pPr lvl="2"/>
            <a:r>
              <a:rPr lang="en-US" dirty="0" smtClean="0"/>
              <a:t>Bedside</a:t>
            </a:r>
          </a:p>
          <a:p>
            <a:pPr lvl="2"/>
            <a:r>
              <a:rPr lang="en-US" dirty="0" smtClean="0"/>
              <a:t>Clerkship clinical supervision</a:t>
            </a:r>
          </a:p>
          <a:p>
            <a:pPr lvl="1"/>
            <a:r>
              <a:rPr lang="en-US" dirty="0" smtClean="0"/>
              <a:t>PG</a:t>
            </a:r>
          </a:p>
          <a:p>
            <a:pPr lvl="2"/>
            <a:r>
              <a:rPr lang="en-US" dirty="0" smtClean="0"/>
              <a:t>Clinical supervision</a:t>
            </a:r>
          </a:p>
          <a:p>
            <a:pPr lvl="2"/>
            <a:r>
              <a:rPr lang="en-US" dirty="0" smtClean="0"/>
              <a:t>Didactic teaching (morning report, noon rounds, etc.)</a:t>
            </a:r>
          </a:p>
          <a:p>
            <a:pPr lvl="1"/>
            <a:r>
              <a:rPr lang="en-US" dirty="0" smtClean="0"/>
              <a:t>CE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20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04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kinds of </a:t>
            </a:r>
            <a:br>
              <a:rPr lang="en-US" sz="3200" dirty="0" smtClean="0"/>
            </a:br>
            <a:r>
              <a:rPr lang="en-US" sz="3200" dirty="0" smtClean="0"/>
              <a:t>teaching opportunities are there? (2 of 3 )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 familiar roles</a:t>
            </a:r>
          </a:p>
          <a:p>
            <a:pPr lvl="1"/>
            <a:r>
              <a:rPr lang="en-US" dirty="0" smtClean="0"/>
              <a:t>Teaching outside Faculty of Medicine</a:t>
            </a:r>
          </a:p>
          <a:p>
            <a:pPr lvl="1"/>
            <a:r>
              <a:rPr lang="en-US" dirty="0" smtClean="0"/>
              <a:t>Patient education</a:t>
            </a:r>
          </a:p>
          <a:p>
            <a:pPr lvl="1"/>
            <a:r>
              <a:rPr lang="en-US" dirty="0" smtClean="0"/>
              <a:t>Taking part in assessment (e.g. OSCE examiner)</a:t>
            </a:r>
          </a:p>
          <a:p>
            <a:pPr lvl="1"/>
            <a:r>
              <a:rPr lang="en-US" dirty="0" smtClean="0"/>
              <a:t>Research supervision</a:t>
            </a:r>
          </a:p>
          <a:p>
            <a:pPr lvl="1"/>
            <a:r>
              <a:rPr lang="en-US" dirty="0" smtClean="0"/>
              <a:t>Supervision of QI projects</a:t>
            </a:r>
          </a:p>
          <a:p>
            <a:pPr lvl="1"/>
            <a:r>
              <a:rPr lang="en-US" dirty="0" smtClean="0"/>
              <a:t>Mentorship</a:t>
            </a:r>
          </a:p>
        </p:txBody>
      </p:sp>
    </p:spTree>
    <p:extLst>
      <p:ext uri="{BB962C8B-B14F-4D97-AF65-F5344CB8AC3E}">
        <p14:creationId xmlns:p14="http://schemas.microsoft.com/office/powerpoint/2010/main" val="3258426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kinds of “teaching” opportunities are there?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Education scholarship</a:t>
            </a:r>
          </a:p>
          <a:p>
            <a:pPr lvl="1"/>
            <a:r>
              <a:rPr lang="en-US" dirty="0" smtClean="0"/>
              <a:t>Curriculum development</a:t>
            </a:r>
          </a:p>
          <a:p>
            <a:pPr lvl="1"/>
            <a:r>
              <a:rPr lang="en-US" dirty="0" smtClean="0"/>
              <a:t>Novel teaching methods</a:t>
            </a:r>
            <a:endParaRPr lang="en-US" dirty="0" smtClean="0"/>
          </a:p>
          <a:p>
            <a:pPr lvl="1"/>
            <a:r>
              <a:rPr lang="en-US" dirty="0" smtClean="0"/>
              <a:t>Educational research</a:t>
            </a:r>
          </a:p>
          <a:p>
            <a:r>
              <a:rPr lang="en-US" dirty="0" smtClean="0"/>
              <a:t>Education administration</a:t>
            </a:r>
          </a:p>
          <a:p>
            <a:pPr lvl="1"/>
            <a:r>
              <a:rPr lang="en-US" dirty="0" smtClean="0"/>
              <a:t>UG</a:t>
            </a:r>
          </a:p>
          <a:p>
            <a:pPr lvl="2"/>
            <a:r>
              <a:rPr lang="en-US" dirty="0" smtClean="0"/>
              <a:t>Course director, site director</a:t>
            </a:r>
          </a:p>
          <a:p>
            <a:pPr lvl="1"/>
            <a:r>
              <a:rPr lang="en-US" dirty="0" smtClean="0"/>
              <a:t>PG</a:t>
            </a:r>
          </a:p>
          <a:p>
            <a:pPr lvl="2"/>
            <a:r>
              <a:rPr lang="en-US" dirty="0" smtClean="0"/>
              <a:t>Site director, program director</a:t>
            </a:r>
          </a:p>
          <a:p>
            <a:pPr lvl="1"/>
            <a:r>
              <a:rPr lang="en-US" dirty="0" smtClean="0"/>
              <a:t>Committees</a:t>
            </a:r>
          </a:p>
          <a:p>
            <a:pPr lvl="2"/>
            <a:r>
              <a:rPr lang="en-US" dirty="0" smtClean="0"/>
              <a:t>Admission</a:t>
            </a:r>
          </a:p>
          <a:p>
            <a:r>
              <a:rPr lang="en-US" dirty="0" smtClean="0"/>
              <a:t>Faculty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154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teach?</a:t>
            </a:r>
          </a:p>
          <a:p>
            <a:endParaRPr lang="en-US" dirty="0"/>
          </a:p>
          <a:p>
            <a:r>
              <a:rPr lang="en-US" dirty="0" smtClean="0"/>
              <a:t>What kinds of teaching opportunities are there?</a:t>
            </a:r>
          </a:p>
          <a:p>
            <a:endParaRPr lang="en-US" dirty="0" smtClean="0"/>
          </a:p>
          <a:p>
            <a:r>
              <a:rPr lang="en-US" dirty="0" smtClean="0"/>
              <a:t>What are you expected to do?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to document effectiveness?</a:t>
            </a:r>
          </a:p>
          <a:p>
            <a:endParaRPr lang="en-US" dirty="0"/>
          </a:p>
          <a:p>
            <a:r>
              <a:rPr lang="en-US" dirty="0" smtClean="0"/>
              <a:t>How to get better?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7457" y="3106153"/>
            <a:ext cx="8221447" cy="1046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84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expected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Well, it depends….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http://www.deptmedicine.utoronto.ca/academic-position-descriptions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04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ormal teaching expectations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1300"/>
            <a:ext cx="9144000" cy="381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teaching activities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6232"/>
            <a:ext cx="9144000" cy="493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97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teach?</a:t>
            </a:r>
          </a:p>
          <a:p>
            <a:endParaRPr lang="en-US" dirty="0"/>
          </a:p>
          <a:p>
            <a:r>
              <a:rPr lang="en-US" dirty="0" smtClean="0"/>
              <a:t>What kinds of teaching opportunities are there?</a:t>
            </a:r>
          </a:p>
          <a:p>
            <a:endParaRPr lang="en-US" dirty="0" smtClean="0"/>
          </a:p>
          <a:p>
            <a:r>
              <a:rPr lang="en-US" dirty="0" smtClean="0"/>
              <a:t>What are you expected to do?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to document effectiveness?</a:t>
            </a:r>
          </a:p>
          <a:p>
            <a:endParaRPr lang="en-US" dirty="0"/>
          </a:p>
          <a:p>
            <a:r>
              <a:rPr lang="en-US" dirty="0" smtClean="0"/>
              <a:t>How to get better?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7457" y="4015686"/>
            <a:ext cx="8221447" cy="1046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5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teach?</a:t>
            </a:r>
          </a:p>
          <a:p>
            <a:endParaRPr lang="en-US" dirty="0"/>
          </a:p>
          <a:p>
            <a:r>
              <a:rPr lang="en-US" dirty="0" smtClean="0"/>
              <a:t>What kinds of teaching opportunities are there?</a:t>
            </a:r>
          </a:p>
          <a:p>
            <a:endParaRPr lang="en-US" dirty="0" smtClean="0"/>
          </a:p>
          <a:p>
            <a:r>
              <a:rPr lang="en-US" dirty="0" smtClean="0"/>
              <a:t>What are you expected to do?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to document effectiveness?</a:t>
            </a:r>
          </a:p>
          <a:p>
            <a:endParaRPr lang="en-US" dirty="0"/>
          </a:p>
          <a:p>
            <a:r>
              <a:rPr lang="en-US" dirty="0" smtClean="0"/>
              <a:t>How to get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344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892516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to document effectiveness</a:t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 smtClean="0"/>
              <a:t>What is teaching effectiveness committee interested in?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102076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3917"/>
                <a:gridCol w="54256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Keep track of what you do!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 sure you get your evaluations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Scholarship</a:t>
                      </a:r>
                      <a:r>
                        <a:rPr lang="en-US" baseline="0" dirty="0" smtClean="0"/>
                        <a:t> in teaching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</a:t>
                      </a:r>
                      <a:r>
                        <a:rPr lang="en-US" baseline="0" dirty="0" smtClean="0"/>
                        <a:t> things count!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Leadership in teaching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 things</a:t>
                      </a:r>
                      <a:r>
                        <a:rPr lang="en-US" baseline="0" dirty="0" smtClean="0"/>
                        <a:t> count!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4763" y="4067178"/>
            <a:ext cx="83680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most faculty members – competence is required</a:t>
            </a:r>
          </a:p>
          <a:p>
            <a:endParaRPr lang="en-US" dirty="0"/>
          </a:p>
          <a:p>
            <a:r>
              <a:rPr lang="en-US" dirty="0" smtClean="0"/>
              <a:t>For those whose promotion is based on excellence in teaching – well, excellence is goal!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78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teach?</a:t>
            </a:r>
          </a:p>
          <a:p>
            <a:endParaRPr lang="en-US" dirty="0"/>
          </a:p>
          <a:p>
            <a:r>
              <a:rPr lang="en-US" dirty="0" smtClean="0"/>
              <a:t>What kinds of teaching opportunities are there?</a:t>
            </a:r>
          </a:p>
          <a:p>
            <a:endParaRPr lang="en-US" dirty="0" smtClean="0"/>
          </a:p>
          <a:p>
            <a:r>
              <a:rPr lang="en-US" dirty="0" smtClean="0"/>
              <a:t>What are you expected to do?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to document effectiveness?</a:t>
            </a:r>
          </a:p>
          <a:p>
            <a:endParaRPr lang="en-US" dirty="0"/>
          </a:p>
          <a:p>
            <a:r>
              <a:rPr lang="en-US" dirty="0" smtClean="0"/>
              <a:t>How to get better?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7457" y="4942380"/>
            <a:ext cx="8221447" cy="1046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98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get better?</a:t>
            </a:r>
            <a:br>
              <a:rPr lang="en-US" dirty="0" smtClean="0"/>
            </a:br>
            <a:r>
              <a:rPr lang="en-US" dirty="0" smtClean="0"/>
              <a:t>How to get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Faculty development</a:t>
            </a:r>
          </a:p>
          <a:p>
            <a:pPr lvl="1"/>
            <a:r>
              <a:rPr lang="en-US" dirty="0" smtClean="0"/>
              <a:t>UG – Office of Faculty Development</a:t>
            </a:r>
          </a:p>
          <a:p>
            <a:pPr lvl="2"/>
            <a:r>
              <a:rPr lang="en-US" dirty="0" smtClean="0">
                <a:hlinkClick r:id="rId2"/>
              </a:rPr>
              <a:t>http://ofd.med.utoronto.ca/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Other –  Faculty of Medicine Centre for Faculty Development </a:t>
            </a:r>
          </a:p>
          <a:p>
            <a:pPr lvl="2"/>
            <a:r>
              <a:rPr lang="en-US" dirty="0" smtClean="0">
                <a:hlinkClick r:id="rId3"/>
              </a:rPr>
              <a:t>https://cfd.utoronto.ca/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Appealing evaluations (prospective and retrospective!!)</a:t>
            </a:r>
          </a:p>
          <a:p>
            <a:pPr lvl="1"/>
            <a:r>
              <a:rPr lang="en-US" dirty="0" smtClean="0"/>
              <a:t>Contact Ed </a:t>
            </a:r>
            <a:r>
              <a:rPr lang="en-US" dirty="0" err="1" smtClean="0"/>
              <a:t>Lorens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ed.lorens@utoronto.ca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Master Teacher Program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Other resources – see handout!!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9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Because it is a great thing to do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Because it is a really important thing to do well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Because it is expected of all academic physicians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Because we receive remuneration for 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0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Because it is a great thing to do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D9D9D9"/>
                </a:solidFill>
              </a:rPr>
              <a:t>Because it is a really important thing to do well</a:t>
            </a:r>
          </a:p>
          <a:p>
            <a:endParaRPr lang="en-US" dirty="0">
              <a:solidFill>
                <a:srgbClr val="D9D9D9"/>
              </a:solidFill>
            </a:endParaRPr>
          </a:p>
          <a:p>
            <a:r>
              <a:rPr lang="en-US" dirty="0" smtClean="0">
                <a:solidFill>
                  <a:srgbClr val="D9D9D9"/>
                </a:solidFill>
              </a:rPr>
              <a:t>Because it is expected of all academic physicians</a:t>
            </a:r>
          </a:p>
          <a:p>
            <a:endParaRPr lang="en-US" dirty="0">
              <a:solidFill>
                <a:srgbClr val="D9D9D9"/>
              </a:solidFill>
            </a:endParaRPr>
          </a:p>
          <a:p>
            <a:r>
              <a:rPr lang="en-US" dirty="0" smtClean="0">
                <a:solidFill>
                  <a:srgbClr val="D9D9D9"/>
                </a:solidFill>
              </a:rPr>
              <a:t>Because we receive remuneration for 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08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D9D9D9"/>
                </a:solidFill>
              </a:rPr>
              <a:t>Because it is a great thing to do</a:t>
            </a:r>
          </a:p>
          <a:p>
            <a:endParaRPr lang="en-US" dirty="0"/>
          </a:p>
          <a:p>
            <a:r>
              <a:rPr lang="en-US" dirty="0" smtClean="0"/>
              <a:t>Because it is a really important thing to do well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D9D9D9"/>
                </a:solidFill>
              </a:rPr>
              <a:t>Because it is expected of all academic physicians</a:t>
            </a:r>
          </a:p>
          <a:p>
            <a:endParaRPr lang="en-US" dirty="0">
              <a:solidFill>
                <a:srgbClr val="D9D9D9"/>
              </a:solidFill>
            </a:endParaRPr>
          </a:p>
          <a:p>
            <a:r>
              <a:rPr lang="en-US" dirty="0" smtClean="0">
                <a:solidFill>
                  <a:srgbClr val="D9D9D9"/>
                </a:solidFill>
              </a:rPr>
              <a:t>Because we receive remuneration for 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0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 teaching and assessing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Obviously – these are the doctors of tomorrow</a:t>
            </a:r>
          </a:p>
          <a:p>
            <a:endParaRPr lang="en-US" dirty="0"/>
          </a:p>
          <a:p>
            <a:r>
              <a:rPr lang="en-US" dirty="0" smtClean="0"/>
              <a:t>Must be taught well</a:t>
            </a:r>
          </a:p>
          <a:p>
            <a:endParaRPr lang="en-US" dirty="0"/>
          </a:p>
          <a:p>
            <a:r>
              <a:rPr lang="en-US" dirty="0" smtClean="0"/>
              <a:t>Must be assessed properly</a:t>
            </a:r>
          </a:p>
          <a:p>
            <a:pPr lvl="1"/>
            <a:r>
              <a:rPr lang="en-US" dirty="0" smtClean="0"/>
              <a:t>Formative</a:t>
            </a:r>
          </a:p>
          <a:p>
            <a:pPr lvl="1"/>
            <a:r>
              <a:rPr lang="en-US" dirty="0" smtClean="0"/>
              <a:t>Summative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79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D9D9D9"/>
                </a:solidFill>
              </a:rPr>
              <a:t>Because it is a great thing to do</a:t>
            </a:r>
          </a:p>
          <a:p>
            <a:endParaRPr lang="en-US" dirty="0">
              <a:solidFill>
                <a:srgbClr val="D9D9D9"/>
              </a:solidFill>
            </a:endParaRPr>
          </a:p>
          <a:p>
            <a:r>
              <a:rPr lang="en-US" dirty="0" smtClean="0">
                <a:solidFill>
                  <a:srgbClr val="D9D9D9"/>
                </a:solidFill>
              </a:rPr>
              <a:t>Because it is a really important thing to do well</a:t>
            </a:r>
          </a:p>
          <a:p>
            <a:endParaRPr lang="en-US" dirty="0">
              <a:solidFill>
                <a:srgbClr val="D9D9D9"/>
              </a:solidFill>
            </a:endParaRPr>
          </a:p>
          <a:p>
            <a:r>
              <a:rPr lang="en-US" dirty="0" smtClean="0"/>
              <a:t>Because it is expected of all academic physicians</a:t>
            </a:r>
          </a:p>
          <a:p>
            <a:endParaRPr lang="en-US" dirty="0">
              <a:solidFill>
                <a:srgbClr val="D9D9D9"/>
              </a:solidFill>
            </a:endParaRPr>
          </a:p>
          <a:p>
            <a:r>
              <a:rPr lang="en-US" dirty="0" smtClean="0">
                <a:solidFill>
                  <a:srgbClr val="D9D9D9"/>
                </a:solidFill>
              </a:rPr>
              <a:t>Because we receive remuneration for it</a:t>
            </a:r>
          </a:p>
          <a:p>
            <a:endParaRPr lang="en-US" dirty="0">
              <a:solidFill>
                <a:srgbClr val="D9D9D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0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D9D9D9"/>
                </a:solidFill>
              </a:rPr>
              <a:t>Because it is a great thing to do</a:t>
            </a:r>
          </a:p>
          <a:p>
            <a:endParaRPr lang="en-US" dirty="0">
              <a:solidFill>
                <a:srgbClr val="D9D9D9"/>
              </a:solidFill>
            </a:endParaRPr>
          </a:p>
          <a:p>
            <a:r>
              <a:rPr lang="en-US" dirty="0" smtClean="0">
                <a:solidFill>
                  <a:srgbClr val="D9D9D9"/>
                </a:solidFill>
              </a:rPr>
              <a:t>Because it is a really important thing to do well</a:t>
            </a:r>
          </a:p>
          <a:p>
            <a:endParaRPr lang="en-US" dirty="0">
              <a:solidFill>
                <a:srgbClr val="D9D9D9"/>
              </a:solidFill>
            </a:endParaRPr>
          </a:p>
          <a:p>
            <a:r>
              <a:rPr lang="en-US" dirty="0" smtClean="0">
                <a:solidFill>
                  <a:srgbClr val="D9D9D9"/>
                </a:solidFill>
              </a:rPr>
              <a:t>Because it is expected of all academic physicians</a:t>
            </a:r>
          </a:p>
          <a:p>
            <a:endParaRPr lang="en-US" dirty="0">
              <a:solidFill>
                <a:srgbClr val="D9D9D9"/>
              </a:solidFill>
            </a:endParaRPr>
          </a:p>
          <a:p>
            <a:r>
              <a:rPr lang="en-US" dirty="0" smtClean="0"/>
              <a:t>Because we receive remuneration for 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08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teach?</a:t>
            </a:r>
          </a:p>
          <a:p>
            <a:endParaRPr lang="en-US" dirty="0"/>
          </a:p>
          <a:p>
            <a:r>
              <a:rPr lang="en-US" dirty="0" smtClean="0"/>
              <a:t>What kinds of teaching opportunities are there?</a:t>
            </a:r>
          </a:p>
          <a:p>
            <a:endParaRPr lang="en-US" dirty="0" smtClean="0"/>
          </a:p>
          <a:p>
            <a:r>
              <a:rPr lang="en-US" dirty="0" smtClean="0"/>
              <a:t>What are you expected to do?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to document effectiveness?</a:t>
            </a:r>
          </a:p>
          <a:p>
            <a:endParaRPr lang="en-US" dirty="0"/>
          </a:p>
          <a:p>
            <a:r>
              <a:rPr lang="en-US" dirty="0" smtClean="0"/>
              <a:t>How to get better?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7457" y="2230942"/>
            <a:ext cx="8221447" cy="1046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84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687</Words>
  <Application>Microsoft Macintosh PowerPoint</Application>
  <PresentationFormat>On-screen Show (4:3)</PresentationFormat>
  <Paragraphs>187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Expectations of Academic Clinical Faculty  Teaching and Education</vt:lpstr>
      <vt:lpstr>Outline</vt:lpstr>
      <vt:lpstr>Why teach?</vt:lpstr>
      <vt:lpstr>Why teach?</vt:lpstr>
      <vt:lpstr>Why teach?</vt:lpstr>
      <vt:lpstr>The importance of teaching and assessing well</vt:lpstr>
      <vt:lpstr>Why teach?</vt:lpstr>
      <vt:lpstr>Why teach?</vt:lpstr>
      <vt:lpstr>Outline</vt:lpstr>
      <vt:lpstr>What kinds of  teaching opportunities are there? (1 of 3)</vt:lpstr>
      <vt:lpstr>What kinds of  teaching opportunities are there? (1 of 3)</vt:lpstr>
      <vt:lpstr>What kinds of  teaching opportunities are there? (1 of 3)</vt:lpstr>
      <vt:lpstr>What kinds of  teaching opportunities are there? (2 of 3 )</vt:lpstr>
      <vt:lpstr>What kinds of “teaching” opportunities are there? (3 of 3)</vt:lpstr>
      <vt:lpstr>Outline</vt:lpstr>
      <vt:lpstr>What are you expected to do?</vt:lpstr>
      <vt:lpstr>Formal teaching expectations</vt:lpstr>
      <vt:lpstr>Examples of teaching activities</vt:lpstr>
      <vt:lpstr>Outline</vt:lpstr>
      <vt:lpstr>How to document effectiveness (What is teaching effectiveness committee interested in?)</vt:lpstr>
      <vt:lpstr>Outline</vt:lpstr>
      <vt:lpstr>How to get better? How to get help?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Expectations of Academic Clinical Faculty </dc:title>
  <dc:creator>Martin Schreiber</dc:creator>
  <cp:lastModifiedBy>Martin Schreiber</cp:lastModifiedBy>
  <cp:revision>49</cp:revision>
  <dcterms:created xsi:type="dcterms:W3CDTF">2016-09-14T00:30:41Z</dcterms:created>
  <dcterms:modified xsi:type="dcterms:W3CDTF">2016-09-14T03:17:43Z</dcterms:modified>
</cp:coreProperties>
</file>